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9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  <p:sldMasterId id="2147483674" r:id="rId3"/>
    <p:sldMasterId id="2147483672" r:id="rId4"/>
    <p:sldMasterId id="2147483676" r:id="rId5"/>
    <p:sldMasterId id="2147483678" r:id="rId6"/>
    <p:sldMasterId id="2147483680" r:id="rId7"/>
    <p:sldMasterId id="2147483682" r:id="rId8"/>
    <p:sldMasterId id="2147483684" r:id="rId9"/>
    <p:sldMasterId id="2147483686" r:id="rId10"/>
    <p:sldMasterId id="2147483688" r:id="rId11"/>
  </p:sldMasterIdLst>
  <p:notesMasterIdLst>
    <p:notesMasterId r:id="rId22"/>
  </p:notesMasterIdLst>
  <p:handoutMasterIdLst>
    <p:handoutMasterId r:id="rId23"/>
  </p:handoutMasterIdLst>
  <p:sldIdLst>
    <p:sldId id="257" r:id="rId12"/>
    <p:sldId id="258" r:id="rId13"/>
    <p:sldId id="259" r:id="rId14"/>
    <p:sldId id="261" r:id="rId15"/>
    <p:sldId id="262" r:id="rId16"/>
    <p:sldId id="265" r:id="rId17"/>
    <p:sldId id="264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ADE"/>
    <a:srgbClr val="8ADAE8"/>
    <a:srgbClr val="225590"/>
    <a:srgbClr val="91A6B2"/>
    <a:srgbClr val="2E3841"/>
    <a:srgbClr val="173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Estilo claro 3 - Énfasi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6" autoAdjust="0"/>
    <p:restoredTop sz="94688" autoAdjust="0"/>
  </p:normalViewPr>
  <p:slideViewPr>
    <p:cSldViewPr snapToGrid="0" snapToObjects="1">
      <p:cViewPr>
        <p:scale>
          <a:sx n="121" d="100"/>
          <a:sy n="121" d="100"/>
        </p:scale>
        <p:origin x="-311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8" Type="http://schemas.openxmlformats.org/officeDocument/2006/relationships/slideMaster" Target="slideMasters/slideMaster8.xml"/><Relationship Id="rId21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5" Type="http://schemas.openxmlformats.org/officeDocument/2006/relationships/presProps" Target="presProps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7" Type="http://schemas.openxmlformats.org/officeDocument/2006/relationships/slideMaster" Target="slideMasters/slideMaster7.xml"/><Relationship Id="rId20" Type="http://schemas.openxmlformats.org/officeDocument/2006/relationships/slide" Target="slides/slide9.xml"/><Relationship Id="rId16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9" Type="http://schemas.openxmlformats.org/officeDocument/2006/relationships/customXml" Target="../customXml/item1.xml"/><Relationship Id="rId24" Type="http://schemas.openxmlformats.org/officeDocument/2006/relationships/printerSettings" Target="printerSettings/printerSettings1.bin"/><Relationship Id="rId11" Type="http://schemas.openxmlformats.org/officeDocument/2006/relationships/slideMaster" Target="slideMasters/slideMaster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5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customXml" Target="../customXml/item3.xml"/><Relationship Id="rId9" Type="http://schemas.openxmlformats.org/officeDocument/2006/relationships/slideMaster" Target="slideMasters/slideMaster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14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A67F-56E7-8F42-9A22-659CBCC6A67B}" type="datetimeFigureOut">
              <a:rPr lang="es-ES" smtClean="0"/>
              <a:t>12/09/14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93068-AE39-B544-B005-5CCC71387A2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876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D865-1B71-2B4E-ACCD-DCF505CB442C}" type="datetimeFigureOut">
              <a:rPr lang="es-ES" smtClean="0"/>
              <a:t>12/09/14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7BE76-0ED5-8444-889A-FC8E5A28841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0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BE76-0ED5-8444-889A-FC8E5A28841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8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613797-B7B4-DD4B-908A-105B33699054}" type="datetimeFigureOut">
              <a:rPr lang="es-ES" smtClean="0"/>
              <a:t>12/09/14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7061B3-9360-2C4A-AE11-20BFFB4AB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5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6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985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73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325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57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164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841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21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28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6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6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613797-B7B4-DD4B-908A-105B33699054}" type="datetimeFigureOut">
              <a:rPr lang="es-ES" smtClean="0"/>
              <a:t>12/09/14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7061B3-9360-2C4A-AE11-20BFFB4AB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58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28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28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71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613797-B7B4-DD4B-908A-105B33699054}" type="datetimeFigureOut">
              <a:rPr lang="es-ES" smtClean="0"/>
              <a:t>12/09/14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7061B3-9360-2C4A-AE11-20BFFB4ABB7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58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slide" Target="../slides/slide2.xml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6" Type="http://schemas.openxmlformats.org/officeDocument/2006/relationships/slide" Target="../slides/slide2.xml"/><Relationship Id="rId7" Type="http://schemas.openxmlformats.org/officeDocument/2006/relationships/image" Target="../media/image3.png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slide" Target="../slides/slide2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Imagen 1" descr="f013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9" y="6447505"/>
            <a:ext cx="8745893" cy="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8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0" r:id="rId2"/>
    <p:sldLayoutId id="214748369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8" name="Imagen 7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8. INTERNACIONALIZACIÓN Y MOVILIDAD ACADÉMICA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49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8" name="Imagen 7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9. INVESTIGACIÓN Y PUBLICACIONES 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99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7.png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74" y="6067582"/>
            <a:ext cx="411890" cy="407929"/>
          </a:xfrm>
          <a:prstGeom prst="rect">
            <a:avLst/>
          </a:prstGeom>
        </p:spPr>
      </p:pic>
      <p:pic>
        <p:nvPicPr>
          <p:cNvPr id="8" name="Imagen 7" descr="f03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Imagen 9" descr="f07.png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182610" y="887997"/>
            <a:ext cx="8781891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1.</a:t>
            </a:r>
            <a:r>
              <a:rPr lang="es-CO" sz="1400" b="1" baseline="0" dirty="0" smtClean="0">
                <a:solidFill>
                  <a:srgbClr val="91A6B2"/>
                </a:solidFill>
                <a:latin typeface="Futura Md BT" charset="0"/>
              </a:rPr>
              <a:t> </a:t>
            </a:r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PROYECTO EDUCATIVO</a:t>
            </a:r>
            <a:r>
              <a:rPr lang="es-CO" sz="1400" b="1" baseline="0" dirty="0" smtClean="0">
                <a:solidFill>
                  <a:srgbClr val="91A6B2"/>
                </a:solidFill>
                <a:latin typeface="Futura Md BT" charset="0"/>
              </a:rPr>
              <a:t> </a:t>
            </a:r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INSTITUCIONAL </a:t>
            </a:r>
            <a:endParaRPr lang="es-ES" sz="1400" b="1" dirty="0">
              <a:solidFill>
                <a:srgbClr val="91A6B2"/>
              </a:solidFill>
              <a:latin typeface="Futura Md BT" charset="0"/>
            </a:endParaRPr>
          </a:p>
        </p:txBody>
      </p:sp>
      <p:pic>
        <p:nvPicPr>
          <p:cNvPr id="13" name="Imagen 12" descr="f013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9" y="6447505"/>
            <a:ext cx="8745893" cy="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1" r:id="rId2"/>
    <p:sldLayoutId id="214748369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8" name="Imagen 7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2. ESTRUCTURA ORGÁNICA (ORGANIGRAMAS)</a:t>
            </a:r>
            <a:endParaRPr lang="es-ES" sz="1400" b="1" dirty="0">
              <a:solidFill>
                <a:srgbClr val="91A6B2"/>
              </a:solidFill>
              <a:latin typeface="Futura Md BT" charset="0"/>
            </a:endParaRP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Imagen 11" descr="f013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9" y="6447505"/>
            <a:ext cx="8745893" cy="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3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03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Imagen 11" descr="f07.png">
            <a:hlinkClick r:id="rId6" action="ppaction://hlinksldjump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pic>
        <p:nvPicPr>
          <p:cNvPr id="6" name="Imagen 5" descr="f013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89" y="6447505"/>
            <a:ext cx="8745893" cy="8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7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4" r:id="rId2"/>
    <p:sldLayoutId id="214748369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8" name="Imagen 7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3. PROGRAMAS ACADÉMICOS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256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12" name="Imagen 11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4. PLAN DE DESARROLLO  2005 - 2020</a:t>
            </a:r>
          </a:p>
        </p:txBody>
      </p:sp>
      <p:sp>
        <p:nvSpPr>
          <p:cNvPr id="14" name="CuadroTexto 13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5" name="CuadroTexto 14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152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12" name="Imagen 11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5. MODELO PEDAGÓGICO</a:t>
            </a:r>
          </a:p>
        </p:txBody>
      </p:sp>
      <p:sp>
        <p:nvSpPr>
          <p:cNvPr id="14" name="CuadroTexto 13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5" name="CuadroTexto 14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518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8" name="Imagen 7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6. ESTUDIANTES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13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38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0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91" cy="6858000"/>
          </a:xfrm>
          <a:prstGeom prst="rect">
            <a:avLst/>
          </a:prstGeom>
        </p:spPr>
      </p:pic>
      <p:pic>
        <p:nvPicPr>
          <p:cNvPr id="8" name="Imagen 7" descr="f07.png">
            <a:hlinkClick r:id="rId4" action="ppaction://hlinksldjump"/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054" y="6065632"/>
            <a:ext cx="391181" cy="38741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182610" y="887997"/>
            <a:ext cx="8781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91A6B2"/>
                </a:solidFill>
                <a:latin typeface="Futura Md BT" charset="0"/>
              </a:rPr>
              <a:t>7. PROFESORES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629405" y="6581094"/>
            <a:ext cx="79302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i="1" dirty="0" smtClean="0">
                <a:solidFill>
                  <a:schemeClr val="bg1"/>
                </a:solidFill>
                <a:latin typeface="Arial"/>
                <a:cs typeface="Arial"/>
              </a:rPr>
              <a:t>“La Universidad Piloto es un espacio para la evolución porque forma profesionales con la capacidad de enfrentar los desafíos de la sociedad moderna”</a:t>
            </a:r>
            <a:endParaRPr lang="es-ES" sz="9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308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49526" y="2550593"/>
            <a:ext cx="72312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225590"/>
                </a:solidFill>
              </a:rPr>
              <a:t>UNIVERSIDAD PILOTO DE COLOMBIA</a:t>
            </a:r>
            <a:endParaRPr lang="es-ES" sz="3600" b="1" dirty="0">
              <a:solidFill>
                <a:srgbClr val="22559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87373" y="3279103"/>
            <a:ext cx="404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225590"/>
                </a:solidFill>
              </a:rPr>
              <a:t>“Un espacio para la evoluci</a:t>
            </a:r>
            <a:r>
              <a:rPr lang="es-ES" sz="2400" dirty="0" smtClean="0">
                <a:solidFill>
                  <a:srgbClr val="225590"/>
                </a:solidFill>
              </a:rPr>
              <a:t>ón”</a:t>
            </a:r>
            <a:endParaRPr lang="es-ES" sz="2400" dirty="0">
              <a:solidFill>
                <a:srgbClr val="2255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5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307725" y="5168601"/>
            <a:ext cx="1951977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225590"/>
                </a:solidFill>
              </a:rPr>
              <a:t>GRACIAS.</a:t>
            </a:r>
            <a:endParaRPr lang="es-ES" sz="3600" dirty="0">
              <a:solidFill>
                <a:srgbClr val="2255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4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48970" y="2111285"/>
            <a:ext cx="4514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CC"/>
              </a:buClr>
              <a:buSzPct val="180000"/>
            </a:pPr>
            <a:r>
              <a:rPr lang="es-MX" dirty="0" smtClean="0">
                <a:solidFill>
                  <a:srgbClr val="225590"/>
                </a:solidFill>
                <a:latin typeface="Calibri"/>
                <a:cs typeface="Calibri"/>
              </a:rPr>
              <a:t>Acuerdo </a:t>
            </a:r>
            <a:r>
              <a:rPr lang="es-MX" dirty="0">
                <a:solidFill>
                  <a:srgbClr val="225590"/>
                </a:solidFill>
                <a:latin typeface="Calibri"/>
                <a:cs typeface="Calibri"/>
              </a:rPr>
              <a:t>03 Marzo 15 de 2001: Siguió los lineamentos del Modelo del CNA, 1998.</a:t>
            </a:r>
          </a:p>
          <a:p>
            <a:pPr>
              <a:buClr>
                <a:srgbClr val="FFFFCC"/>
              </a:buClr>
              <a:buSzPct val="180000"/>
            </a:pPr>
            <a:endParaRPr lang="es-MX" dirty="0">
              <a:solidFill>
                <a:srgbClr val="225590"/>
              </a:solidFill>
              <a:latin typeface="Calibri"/>
              <a:cs typeface="Calibri"/>
            </a:endParaRPr>
          </a:p>
          <a:p>
            <a:pPr>
              <a:buClr>
                <a:srgbClr val="FFFFCC"/>
              </a:buClr>
              <a:buSzPct val="180000"/>
            </a:pPr>
            <a:r>
              <a:rPr lang="es-MX" dirty="0" smtClean="0">
                <a:solidFill>
                  <a:srgbClr val="225590"/>
                </a:solidFill>
                <a:latin typeface="Calibri"/>
                <a:cs typeface="Calibri"/>
              </a:rPr>
              <a:t>Modelo </a:t>
            </a:r>
            <a:r>
              <a:rPr lang="es-MX" dirty="0">
                <a:solidFill>
                  <a:srgbClr val="225590"/>
                </a:solidFill>
                <a:latin typeface="Calibri"/>
                <a:cs typeface="Calibri"/>
              </a:rPr>
              <a:t>de Autoevaluación ajustado en Mayo 25 de 2006: Basado en criterios Piloto y elaborado bajo un enfoque Sistémico en concordancia con en el Modelo Organizacional de la Universidad y en  los lineamientos del CNA, 2003 y reglamentaciones del MEN.</a:t>
            </a:r>
            <a:endParaRPr lang="en-US" dirty="0">
              <a:solidFill>
                <a:srgbClr val="22559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6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766964" y="2044005"/>
            <a:ext cx="1725953" cy="461665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es-MX" sz="2400" dirty="0" smtClean="0">
                <a:solidFill>
                  <a:srgbClr val="225590"/>
                </a:solidFill>
                <a:cs typeface="Calibri"/>
              </a:rPr>
              <a:t>¶ </a:t>
            </a:r>
            <a:r>
              <a:rPr lang="es-MX" sz="2400" dirty="0" smtClean="0">
                <a:solidFill>
                  <a:srgbClr val="225590"/>
                </a:solidFill>
                <a:latin typeface="Calibri"/>
                <a:cs typeface="Calibri"/>
              </a:rPr>
              <a:t>Prop</a:t>
            </a:r>
            <a:r>
              <a:rPr lang="es-MX" sz="2400" dirty="0" smtClean="0">
                <a:solidFill>
                  <a:srgbClr val="225590"/>
                </a:solidFill>
                <a:latin typeface="Calibri"/>
                <a:cs typeface="Calibri"/>
              </a:rPr>
              <a:t>ó</a:t>
            </a:r>
            <a:r>
              <a:rPr lang="es-MX" sz="2400" dirty="0" smtClean="0">
                <a:solidFill>
                  <a:srgbClr val="225590"/>
                </a:solidFill>
                <a:latin typeface="Calibri"/>
                <a:cs typeface="Calibri"/>
              </a:rPr>
              <a:t>sito</a:t>
            </a:r>
            <a:r>
              <a:rPr lang="es-MX" sz="2400" dirty="0" smtClean="0">
                <a:solidFill>
                  <a:srgbClr val="225590"/>
                </a:solidFill>
                <a:cs typeface="Calibri"/>
              </a:rPr>
              <a:t>:</a:t>
            </a:r>
            <a:endParaRPr lang="es-ES" sz="2400" dirty="0">
              <a:solidFill>
                <a:srgbClr val="225590"/>
              </a:solidFill>
              <a:cs typeface="Calibri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773363" y="3389766"/>
            <a:ext cx="2790825" cy="1359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>
                <a:srgbClr val="00517A"/>
              </a:buClr>
              <a:buSzPct val="150000"/>
            </a:pPr>
            <a:r>
              <a:rPr lang="es-MX" dirty="0" smtClean="0">
                <a:solidFill>
                  <a:srgbClr val="225590"/>
                </a:solidFill>
                <a:latin typeface="Calibri"/>
                <a:cs typeface="Calibri"/>
              </a:rPr>
              <a:t>¶ </a:t>
            </a:r>
            <a:r>
              <a:rPr lang="es-CO" dirty="0" smtClean="0">
                <a:solidFill>
                  <a:srgbClr val="225590"/>
                </a:solidFill>
                <a:latin typeface="Calibri"/>
                <a:cs typeface="Calibri"/>
              </a:rPr>
              <a:t>Docencia.</a:t>
            </a:r>
            <a:endParaRPr lang="es-CO" dirty="0">
              <a:solidFill>
                <a:srgbClr val="225590"/>
              </a:solidFill>
              <a:latin typeface="Calibri"/>
              <a:cs typeface="Calibri"/>
            </a:endParaRPr>
          </a:p>
          <a:p>
            <a:pPr>
              <a:lnSpc>
                <a:spcPct val="115000"/>
              </a:lnSpc>
              <a:buClr>
                <a:srgbClr val="00517A"/>
              </a:buClr>
              <a:buSzPct val="150000"/>
            </a:pPr>
            <a:r>
              <a:rPr lang="es-MX" dirty="0" smtClean="0">
                <a:solidFill>
                  <a:srgbClr val="225590"/>
                </a:solidFill>
                <a:latin typeface="Calibri"/>
                <a:cs typeface="Calibri"/>
              </a:rPr>
              <a:t>¶ </a:t>
            </a:r>
            <a:r>
              <a:rPr lang="es-CO" dirty="0" smtClean="0">
                <a:solidFill>
                  <a:srgbClr val="225590"/>
                </a:solidFill>
                <a:latin typeface="Calibri"/>
                <a:cs typeface="Calibri"/>
              </a:rPr>
              <a:t>Investigaci</a:t>
            </a:r>
            <a:r>
              <a:rPr lang="es-CO" dirty="0" smtClean="0">
                <a:solidFill>
                  <a:srgbClr val="225590"/>
                </a:solidFill>
                <a:latin typeface="Calibri"/>
                <a:cs typeface="Calibri"/>
              </a:rPr>
              <a:t>ón.</a:t>
            </a:r>
            <a:endParaRPr lang="es-CO" dirty="0">
              <a:solidFill>
                <a:srgbClr val="225590"/>
              </a:solidFill>
              <a:latin typeface="Calibri"/>
              <a:cs typeface="Calibri"/>
            </a:endParaRPr>
          </a:p>
          <a:p>
            <a:pPr>
              <a:lnSpc>
                <a:spcPct val="115000"/>
              </a:lnSpc>
              <a:buClr>
                <a:srgbClr val="00517A"/>
              </a:buClr>
              <a:buSzPct val="150000"/>
            </a:pPr>
            <a:r>
              <a:rPr lang="es-MX" dirty="0" smtClean="0">
                <a:solidFill>
                  <a:srgbClr val="225590"/>
                </a:solidFill>
                <a:latin typeface="Calibri"/>
                <a:cs typeface="Calibri"/>
              </a:rPr>
              <a:t>¶ </a:t>
            </a:r>
            <a:r>
              <a:rPr lang="es-CO" dirty="0" smtClean="0">
                <a:solidFill>
                  <a:srgbClr val="225590"/>
                </a:solidFill>
                <a:latin typeface="Calibri"/>
                <a:cs typeface="Calibri"/>
              </a:rPr>
              <a:t>Proyecci</a:t>
            </a:r>
            <a:r>
              <a:rPr lang="es-CO" dirty="0" smtClean="0">
                <a:solidFill>
                  <a:srgbClr val="225590"/>
                </a:solidFill>
                <a:latin typeface="Calibri"/>
                <a:cs typeface="Calibri"/>
              </a:rPr>
              <a:t>ón social.</a:t>
            </a:r>
            <a:endParaRPr lang="es-CO" dirty="0">
              <a:solidFill>
                <a:srgbClr val="225590"/>
              </a:solidFill>
              <a:latin typeface="Calibri"/>
              <a:cs typeface="Calibri"/>
            </a:endParaRPr>
          </a:p>
          <a:p>
            <a:pPr>
              <a:lnSpc>
                <a:spcPct val="115000"/>
              </a:lnSpc>
              <a:buClr>
                <a:srgbClr val="00517A"/>
              </a:buClr>
              <a:buSzPct val="150000"/>
            </a:pPr>
            <a:r>
              <a:rPr lang="es-CO" dirty="0">
                <a:latin typeface="Futura Md BT" charset="0"/>
              </a:rPr>
              <a:t> </a:t>
            </a:r>
            <a:endParaRPr lang="en-US" dirty="0">
              <a:latin typeface="Futura Md B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74865" y="1259551"/>
            <a:ext cx="6421343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225590"/>
                </a:solidFill>
              </a:rPr>
              <a:t>PROCESO DE AUTOEVALUACIÓN</a:t>
            </a:r>
            <a:endParaRPr lang="es-MX" sz="3600" b="1" dirty="0">
              <a:solidFill>
                <a:srgbClr val="22559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317490" y="26001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" defTabSz="10033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smtClean="0">
                <a:solidFill>
                  <a:srgbClr val="225590"/>
                </a:solidFill>
                <a:cs typeface="Calibri"/>
              </a:rPr>
              <a:t>Generar </a:t>
            </a:r>
            <a:r>
              <a:rPr lang="es-MX" dirty="0" smtClean="0">
                <a:solidFill>
                  <a:srgbClr val="225590"/>
                </a:solidFill>
                <a:latin typeface="Calibri"/>
                <a:cs typeface="Calibri"/>
              </a:rPr>
              <a:t>una cultura de la calidad, tendiente a mejorar los procesos sustantivos de:</a:t>
            </a:r>
            <a:endParaRPr lang="es-ES" dirty="0">
              <a:solidFill>
                <a:srgbClr val="225590"/>
              </a:solidFill>
              <a:latin typeface="Calibri"/>
              <a:cs typeface="Calibri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317490" y="48021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ES" i="1" dirty="0" smtClean="0">
                <a:solidFill>
                  <a:srgbClr val="225590"/>
                </a:solidFill>
                <a:latin typeface="Calibri"/>
                <a:cs typeface="Calibri"/>
              </a:rPr>
              <a:t>En funci</a:t>
            </a:r>
            <a:r>
              <a:rPr lang="es-ES" i="1" dirty="0" smtClean="0">
                <a:solidFill>
                  <a:srgbClr val="225590"/>
                </a:solidFill>
                <a:latin typeface="Calibri"/>
                <a:cs typeface="Calibri"/>
              </a:rPr>
              <a:t>ón de lograr un ser humano integro e integral</a:t>
            </a:r>
            <a:r>
              <a:rPr lang="es-ES" i="1" dirty="0" smtClean="0">
                <a:solidFill>
                  <a:srgbClr val="225590"/>
                </a:solidFill>
                <a:latin typeface="Calibri"/>
                <a:cs typeface="Calibri"/>
              </a:rPr>
              <a:t>, que participe en la construcci</a:t>
            </a:r>
            <a:r>
              <a:rPr lang="es-ES" i="1" dirty="0" smtClean="0">
                <a:solidFill>
                  <a:srgbClr val="225590"/>
                </a:solidFill>
                <a:latin typeface="Calibri"/>
                <a:cs typeface="Calibri"/>
              </a:rPr>
              <a:t>ón de un proyecto de sociedad.</a:t>
            </a:r>
            <a:endParaRPr lang="es-ES" i="1" dirty="0">
              <a:solidFill>
                <a:srgbClr val="22559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69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4249" y="1098420"/>
            <a:ext cx="7846018" cy="5847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rgbClr val="225590"/>
                </a:solidFill>
              </a:rPr>
              <a:t>MODELO DE AUTOEVALUACI</a:t>
            </a:r>
            <a:r>
              <a:rPr lang="es-ES" sz="3200" dirty="0" smtClean="0">
                <a:solidFill>
                  <a:srgbClr val="225590"/>
                </a:solidFill>
              </a:rPr>
              <a:t>ÓN-PROGRAMAS</a:t>
            </a:r>
            <a:endParaRPr lang="es-ES" sz="3200" dirty="0">
              <a:solidFill>
                <a:srgbClr val="225590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710636" y="1687701"/>
            <a:ext cx="1929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225590"/>
                </a:solidFill>
              </a:rPr>
              <a:t>Planeaci</a:t>
            </a:r>
            <a:r>
              <a:rPr lang="es-ES" sz="1600" b="1" dirty="0" smtClean="0">
                <a:solidFill>
                  <a:srgbClr val="225590"/>
                </a:solidFill>
              </a:rPr>
              <a:t>ón y gestión</a:t>
            </a:r>
            <a:endParaRPr lang="es-ES" sz="1600" b="1" dirty="0">
              <a:solidFill>
                <a:srgbClr val="225590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818137" y="1682551"/>
            <a:ext cx="15296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225590"/>
                </a:solidFill>
              </a:rPr>
              <a:t>Sistematizaci</a:t>
            </a:r>
            <a:r>
              <a:rPr lang="es-ES" sz="1600" b="1" dirty="0" smtClean="0">
                <a:solidFill>
                  <a:srgbClr val="225590"/>
                </a:solidFill>
              </a:rPr>
              <a:t>ón</a:t>
            </a:r>
          </a:p>
          <a:p>
            <a:r>
              <a:rPr lang="es-ES" sz="1600" b="1" dirty="0" smtClean="0">
                <a:solidFill>
                  <a:srgbClr val="225590"/>
                </a:solidFill>
              </a:rPr>
              <a:t>Documentación </a:t>
            </a:r>
            <a:endParaRPr lang="es-ES" sz="1600" b="1" dirty="0">
              <a:solidFill>
                <a:srgbClr val="22559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510668" y="1682551"/>
            <a:ext cx="2182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225590"/>
                </a:solidFill>
              </a:rPr>
              <a:t>Investigaci</a:t>
            </a:r>
            <a:r>
              <a:rPr lang="es-ES" sz="1600" b="1" dirty="0" smtClean="0">
                <a:solidFill>
                  <a:srgbClr val="225590"/>
                </a:solidFill>
              </a:rPr>
              <a:t>ón educativa</a:t>
            </a:r>
            <a:endParaRPr lang="es-ES" sz="1600" b="1" dirty="0">
              <a:solidFill>
                <a:srgbClr val="22559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865451" y="2320931"/>
            <a:ext cx="3216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225590"/>
                </a:solidFill>
              </a:rPr>
              <a:t>Entorno local-nacional-internacional</a:t>
            </a:r>
            <a:endParaRPr lang="es-ES" sz="1600" dirty="0">
              <a:solidFill>
                <a:srgbClr val="225590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35729" y="2678405"/>
            <a:ext cx="104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225590"/>
                </a:solidFill>
              </a:rPr>
              <a:t>Comunidad</a:t>
            </a:r>
            <a:endParaRPr lang="es-ES" sz="1400" b="1" dirty="0">
              <a:solidFill>
                <a:srgbClr val="225590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087985" y="2739532"/>
            <a:ext cx="2376109" cy="15114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9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22559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5498929" y="2852656"/>
            <a:ext cx="1570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225590"/>
                </a:solidFill>
              </a:rPr>
              <a:t>Subsistema de </a:t>
            </a:r>
          </a:p>
          <a:p>
            <a:pPr algn="ctr"/>
            <a:r>
              <a:rPr lang="es-ES" sz="1400" dirty="0">
                <a:solidFill>
                  <a:srgbClr val="225590"/>
                </a:solidFill>
              </a:rPr>
              <a:t>a</a:t>
            </a:r>
            <a:r>
              <a:rPr lang="es-ES" sz="1400" dirty="0" smtClean="0">
                <a:solidFill>
                  <a:srgbClr val="225590"/>
                </a:solidFill>
              </a:rPr>
              <a:t>cci</a:t>
            </a:r>
            <a:r>
              <a:rPr lang="es-ES" sz="1400" dirty="0" smtClean="0">
                <a:solidFill>
                  <a:srgbClr val="225590"/>
                </a:solidFill>
              </a:rPr>
              <a:t>ón de la misión</a:t>
            </a:r>
            <a:endParaRPr lang="es-ES" sz="1400" dirty="0" smtClean="0">
              <a:solidFill>
                <a:srgbClr val="225590"/>
              </a:solidFill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5816585" y="3363675"/>
            <a:ext cx="1067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rgbClr val="FFFFFF"/>
                </a:solidFill>
                <a:latin typeface="Calibri"/>
                <a:cs typeface="Calibri"/>
              </a:rPr>
              <a:t>Investigaci</a:t>
            </a:r>
            <a:r>
              <a:rPr lang="es-ES" sz="1200" i="1" dirty="0" smtClean="0">
                <a:solidFill>
                  <a:srgbClr val="FFFFFF"/>
                </a:solidFill>
                <a:latin typeface="Calibri"/>
                <a:cs typeface="Calibri"/>
              </a:rPr>
              <a:t>ón</a:t>
            </a:r>
            <a:endParaRPr lang="es-ES" sz="1200" i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6409347" y="3596896"/>
            <a:ext cx="912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rgbClr val="FFFFFF"/>
                </a:solidFill>
                <a:latin typeface="Calibri"/>
                <a:cs typeface="Calibri"/>
              </a:rPr>
              <a:t>Proyecci</a:t>
            </a:r>
            <a:r>
              <a:rPr lang="es-ES" sz="1200" i="1" dirty="0" smtClean="0">
                <a:solidFill>
                  <a:srgbClr val="FFFFFF"/>
                </a:solidFill>
                <a:latin typeface="Calibri"/>
                <a:cs typeface="Calibri"/>
              </a:rPr>
              <a:t>ón</a:t>
            </a:r>
          </a:p>
          <a:p>
            <a:r>
              <a:rPr lang="es-ES" sz="1200" i="1" dirty="0" smtClean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endParaRPr lang="es-ES" sz="1200" i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5417334" y="3622500"/>
            <a:ext cx="801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rgbClr val="FFFFFF"/>
                </a:solidFill>
                <a:latin typeface="Calibri"/>
                <a:cs typeface="Calibri"/>
              </a:rPr>
              <a:t>Docencia</a:t>
            </a:r>
            <a:endParaRPr lang="es-ES" sz="1200" i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887372" y="4491161"/>
            <a:ext cx="1242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225590"/>
                </a:solidFill>
              </a:rPr>
              <a:t>Poder(Estado)</a:t>
            </a:r>
            <a:endParaRPr lang="es-ES" sz="1400" b="1" dirty="0">
              <a:solidFill>
                <a:srgbClr val="225590"/>
              </a:solidFill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5822569" y="4491161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225590"/>
                </a:solidFill>
              </a:rPr>
              <a:t>Sector Productivo</a:t>
            </a:r>
            <a:endParaRPr lang="es-ES" sz="1400" b="1" dirty="0">
              <a:solidFill>
                <a:srgbClr val="225590"/>
              </a:solidFill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4040119" y="3212759"/>
            <a:ext cx="971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rgbClr val="225590"/>
                </a:solidFill>
                <a:latin typeface="Calibri"/>
                <a:cs typeface="Calibri"/>
              </a:rPr>
              <a:t>- Eficiencia -</a:t>
            </a:r>
            <a:endParaRPr lang="es-ES" sz="1200" i="1" dirty="0">
              <a:solidFill>
                <a:srgbClr val="225590"/>
              </a:solidFill>
              <a:latin typeface="Calibri"/>
              <a:cs typeface="Calibri"/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3821951" y="3640476"/>
            <a:ext cx="1403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rgbClr val="225590"/>
                </a:solidFill>
                <a:latin typeface="Calibri"/>
                <a:cs typeface="Calibri"/>
              </a:rPr>
              <a:t>Bienestar - Eficacia</a:t>
            </a:r>
            <a:endParaRPr lang="es-ES" sz="1200" i="1" dirty="0">
              <a:solidFill>
                <a:srgbClr val="225590"/>
              </a:solidFill>
              <a:latin typeface="Calibri"/>
              <a:cs typeface="Calibri"/>
            </a:endParaRPr>
          </a:p>
        </p:txBody>
      </p:sp>
      <p:sp>
        <p:nvSpPr>
          <p:cNvPr id="82" name="Elipse 81"/>
          <p:cNvSpPr/>
          <p:nvPr/>
        </p:nvSpPr>
        <p:spPr>
          <a:xfrm>
            <a:off x="1520406" y="2739532"/>
            <a:ext cx="2376109" cy="15114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9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22559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2615143" y="5544970"/>
            <a:ext cx="3865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rgbClr val="225590"/>
                </a:solidFill>
              </a:rPr>
              <a:t>(Saber) Instituciones de educaci</a:t>
            </a:r>
            <a:r>
              <a:rPr lang="es-ES" sz="1600" b="1" dirty="0" smtClean="0">
                <a:solidFill>
                  <a:srgbClr val="225590"/>
                </a:solidFill>
              </a:rPr>
              <a:t>ón superior</a:t>
            </a:r>
            <a:endParaRPr lang="es-ES" sz="1600" b="1" dirty="0">
              <a:solidFill>
                <a:srgbClr val="225590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497494" y="3282818"/>
            <a:ext cx="57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ísico</a:t>
            </a:r>
            <a:endParaRPr lang="es-ES" sz="1200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402875" y="3854858"/>
            <a:ext cx="775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Finanzas</a:t>
            </a:r>
            <a:endParaRPr lang="es-ES" sz="1200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906215" y="3543961"/>
            <a:ext cx="878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Estructura</a:t>
            </a:r>
            <a:endParaRPr lang="es-ES" sz="1200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836039" y="3457960"/>
            <a:ext cx="828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Oferta de</a:t>
            </a:r>
          </a:p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servicios</a:t>
            </a:r>
            <a:endParaRPr lang="es-ES" sz="1200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104091" y="2796282"/>
            <a:ext cx="128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225590"/>
                </a:solidFill>
              </a:rPr>
              <a:t>Subsistema </a:t>
            </a:r>
          </a:p>
          <a:p>
            <a:pPr algn="ctr"/>
            <a:r>
              <a:rPr lang="es-ES" sz="1400" dirty="0" smtClean="0">
                <a:solidFill>
                  <a:srgbClr val="225590"/>
                </a:solidFill>
              </a:rPr>
              <a:t>organizacional.</a:t>
            </a:r>
            <a:endParaRPr lang="es-ES" sz="1400" dirty="0">
              <a:solidFill>
                <a:srgbClr val="225590"/>
              </a:solidFill>
            </a:endParaRPr>
          </a:p>
        </p:txBody>
      </p:sp>
      <p:sp>
        <p:nvSpPr>
          <p:cNvPr id="83" name="Elipse 82"/>
          <p:cNvSpPr/>
          <p:nvPr/>
        </p:nvSpPr>
        <p:spPr>
          <a:xfrm>
            <a:off x="3293173" y="3974593"/>
            <a:ext cx="2376109" cy="15114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7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79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22559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383189" y="4676966"/>
            <a:ext cx="2343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Estudiantes-Docentes-Graduados</a:t>
            </a:r>
            <a:endParaRPr lang="es-ES" sz="1200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562576" y="4918385"/>
            <a:ext cx="1932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/>
                </a:solidFill>
                <a:latin typeface="Calibri"/>
                <a:cs typeface="Calibri"/>
              </a:rPr>
              <a:t>Administrativos-Egresados</a:t>
            </a:r>
            <a:endParaRPr lang="es-ES" sz="1200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3495464" y="4150908"/>
            <a:ext cx="197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225590"/>
                </a:solidFill>
              </a:rPr>
              <a:t>Subsistema de la</a:t>
            </a:r>
          </a:p>
          <a:p>
            <a:pPr algn="ctr"/>
            <a:r>
              <a:rPr lang="es-ES" sz="1400" dirty="0" smtClean="0">
                <a:solidFill>
                  <a:srgbClr val="225590"/>
                </a:solidFill>
              </a:rPr>
              <a:t>Comunidad universitaria</a:t>
            </a:r>
          </a:p>
        </p:txBody>
      </p:sp>
      <p:sp>
        <p:nvSpPr>
          <p:cNvPr id="84" name="CuadroTexto 83"/>
          <p:cNvSpPr txBox="1"/>
          <p:nvPr/>
        </p:nvSpPr>
        <p:spPr>
          <a:xfrm>
            <a:off x="2599786" y="5867785"/>
            <a:ext cx="87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Proyecci</a:t>
            </a:r>
            <a:r>
              <a:rPr lang="es-ES" sz="1200" dirty="0" smtClean="0">
                <a:solidFill>
                  <a:srgbClr val="225590"/>
                </a:solidFill>
              </a:rPr>
              <a:t>ón  </a:t>
            </a:r>
          </a:p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Social </a:t>
            </a:r>
            <a:endParaRPr lang="es-ES" sz="1200" dirty="0">
              <a:solidFill>
                <a:srgbClr val="225590"/>
              </a:solidFill>
            </a:endParaRPr>
          </a:p>
        </p:txBody>
      </p:sp>
      <p:sp>
        <p:nvSpPr>
          <p:cNvPr id="85" name="CuadroTexto 84"/>
          <p:cNvSpPr txBox="1"/>
          <p:nvPr/>
        </p:nvSpPr>
        <p:spPr>
          <a:xfrm>
            <a:off x="3412938" y="5862532"/>
            <a:ext cx="1289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Oficina desarrollo </a:t>
            </a:r>
          </a:p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docente</a:t>
            </a:r>
            <a:endParaRPr lang="es-ES" sz="1200" dirty="0">
              <a:solidFill>
                <a:srgbClr val="225590"/>
              </a:solidFill>
            </a:endParaRPr>
          </a:p>
        </p:txBody>
      </p:sp>
      <p:sp>
        <p:nvSpPr>
          <p:cNvPr id="86" name="CuadroTexto 85"/>
          <p:cNvSpPr txBox="1"/>
          <p:nvPr/>
        </p:nvSpPr>
        <p:spPr>
          <a:xfrm>
            <a:off x="4651547" y="5867785"/>
            <a:ext cx="954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Bienestar </a:t>
            </a:r>
          </a:p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Institucional</a:t>
            </a:r>
            <a:endParaRPr lang="es-ES" sz="1200" dirty="0">
              <a:solidFill>
                <a:srgbClr val="225590"/>
              </a:solidFill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5599458" y="586778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Recursos </a:t>
            </a:r>
          </a:p>
          <a:p>
            <a:pPr algn="ctr"/>
            <a:r>
              <a:rPr lang="es-ES" sz="1200" dirty="0" smtClean="0">
                <a:solidFill>
                  <a:srgbClr val="225590"/>
                </a:solidFill>
              </a:rPr>
              <a:t>financieros</a:t>
            </a:r>
            <a:endParaRPr lang="es-ES" sz="1200" dirty="0">
              <a:solidFill>
                <a:srgbClr val="225590"/>
              </a:solidFill>
            </a:endParaRPr>
          </a:p>
        </p:txBody>
      </p:sp>
      <p:cxnSp>
        <p:nvCxnSpPr>
          <p:cNvPr id="96" name="Conector recto 95"/>
          <p:cNvCxnSpPr/>
          <p:nvPr/>
        </p:nvCxnSpPr>
        <p:spPr>
          <a:xfrm>
            <a:off x="5314976" y="1889328"/>
            <a:ext cx="154833" cy="0"/>
          </a:xfrm>
          <a:prstGeom prst="line">
            <a:avLst/>
          </a:prstGeom>
          <a:ln>
            <a:solidFill>
              <a:srgbClr val="2255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>
            <a:off x="3604556" y="1889328"/>
            <a:ext cx="154833" cy="0"/>
          </a:xfrm>
          <a:prstGeom prst="line">
            <a:avLst/>
          </a:prstGeom>
          <a:ln>
            <a:solidFill>
              <a:srgbClr val="2255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CuadroTexto 118"/>
          <p:cNvSpPr txBox="1"/>
          <p:nvPr/>
        </p:nvSpPr>
        <p:spPr>
          <a:xfrm>
            <a:off x="7590223" y="3053270"/>
            <a:ext cx="936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225590"/>
                </a:solidFill>
              </a:rPr>
              <a:t>Egresados</a:t>
            </a:r>
          </a:p>
          <a:p>
            <a:r>
              <a:rPr lang="es-ES" sz="1200" b="1" dirty="0" smtClean="0">
                <a:solidFill>
                  <a:srgbClr val="225590"/>
                </a:solidFill>
              </a:rPr>
              <a:t>con esp</a:t>
            </a:r>
            <a:r>
              <a:rPr lang="es-ES" sz="1200" b="1" dirty="0" smtClean="0">
                <a:solidFill>
                  <a:srgbClr val="225590"/>
                </a:solidFill>
              </a:rPr>
              <a:t>íritu</a:t>
            </a:r>
          </a:p>
          <a:p>
            <a:r>
              <a:rPr lang="es-ES" sz="1200" b="1" dirty="0" smtClean="0">
                <a:solidFill>
                  <a:srgbClr val="225590"/>
                </a:solidFill>
              </a:rPr>
              <a:t>Piloto</a:t>
            </a:r>
            <a:endParaRPr lang="es-ES" sz="1200" b="1" dirty="0">
              <a:solidFill>
                <a:srgbClr val="225590"/>
              </a:solidFill>
            </a:endParaRPr>
          </a:p>
        </p:txBody>
      </p:sp>
      <p:sp>
        <p:nvSpPr>
          <p:cNvPr id="120" name="CuadroTexto 119"/>
          <p:cNvSpPr txBox="1"/>
          <p:nvPr/>
        </p:nvSpPr>
        <p:spPr>
          <a:xfrm>
            <a:off x="7591937" y="3843680"/>
            <a:ext cx="886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225590"/>
                </a:solidFill>
              </a:rPr>
              <a:t>Proyecci</a:t>
            </a:r>
            <a:r>
              <a:rPr lang="es-ES" sz="1200" b="1" dirty="0" smtClean="0">
                <a:solidFill>
                  <a:srgbClr val="225590"/>
                </a:solidFill>
              </a:rPr>
              <a:t>ón </a:t>
            </a:r>
          </a:p>
          <a:p>
            <a:r>
              <a:rPr lang="es-ES" sz="1200" b="1" dirty="0" smtClean="0">
                <a:solidFill>
                  <a:srgbClr val="225590"/>
                </a:solidFill>
              </a:rPr>
              <a:t>social</a:t>
            </a:r>
            <a:endParaRPr lang="es-ES" sz="1200" b="1" dirty="0">
              <a:solidFill>
                <a:srgbClr val="225590"/>
              </a:solidFill>
            </a:endParaRPr>
          </a:p>
        </p:txBody>
      </p:sp>
      <p:sp>
        <p:nvSpPr>
          <p:cNvPr id="121" name="CuadroTexto 120"/>
          <p:cNvSpPr txBox="1"/>
          <p:nvPr/>
        </p:nvSpPr>
        <p:spPr>
          <a:xfrm>
            <a:off x="7591937" y="4475581"/>
            <a:ext cx="1114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225590"/>
                </a:solidFill>
              </a:rPr>
              <a:t>Producci</a:t>
            </a:r>
            <a:r>
              <a:rPr lang="es-ES" sz="1200" b="1" dirty="0" smtClean="0">
                <a:solidFill>
                  <a:srgbClr val="225590"/>
                </a:solidFill>
              </a:rPr>
              <a:t>ón </a:t>
            </a:r>
          </a:p>
          <a:p>
            <a:r>
              <a:rPr lang="es-ES" sz="1200" b="1" dirty="0">
                <a:solidFill>
                  <a:srgbClr val="225590"/>
                </a:solidFill>
              </a:rPr>
              <a:t>a</a:t>
            </a:r>
            <a:r>
              <a:rPr lang="es-ES" sz="1200" b="1" dirty="0" smtClean="0">
                <a:solidFill>
                  <a:srgbClr val="225590"/>
                </a:solidFill>
              </a:rPr>
              <a:t>cadémica </a:t>
            </a:r>
          </a:p>
          <a:p>
            <a:r>
              <a:rPr lang="es-ES" sz="1200" b="1" dirty="0">
                <a:solidFill>
                  <a:srgbClr val="225590"/>
                </a:solidFill>
              </a:rPr>
              <a:t>d</a:t>
            </a:r>
            <a:r>
              <a:rPr lang="es-ES" sz="1200" b="1" dirty="0" smtClean="0">
                <a:solidFill>
                  <a:srgbClr val="225590"/>
                </a:solidFill>
              </a:rPr>
              <a:t>e alta calidad</a:t>
            </a:r>
            <a:endParaRPr lang="es-ES" sz="1200" b="1" dirty="0">
              <a:solidFill>
                <a:srgbClr val="225590"/>
              </a:solidFill>
            </a:endParaRPr>
          </a:p>
        </p:txBody>
      </p:sp>
      <p:sp>
        <p:nvSpPr>
          <p:cNvPr id="122" name="CuadroTexto 121"/>
          <p:cNvSpPr txBox="1"/>
          <p:nvPr/>
        </p:nvSpPr>
        <p:spPr>
          <a:xfrm>
            <a:off x="471382" y="252949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225590"/>
                </a:solidFill>
              </a:rPr>
              <a:t>Normativo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i</a:t>
            </a:r>
            <a:r>
              <a:rPr lang="es-ES" sz="1200" b="1" dirty="0" smtClean="0">
                <a:solidFill>
                  <a:srgbClr val="225590"/>
                </a:solidFill>
              </a:rPr>
              <a:t>nstitucional 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y</a:t>
            </a:r>
            <a:r>
              <a:rPr lang="es-ES" sz="1200" b="1" dirty="0" smtClean="0">
                <a:solidFill>
                  <a:srgbClr val="225590"/>
                </a:solidFill>
              </a:rPr>
              <a:t> nacional</a:t>
            </a:r>
            <a:endParaRPr lang="es-ES" sz="1200" b="1" dirty="0">
              <a:solidFill>
                <a:srgbClr val="225590"/>
              </a:solidFill>
            </a:endParaRPr>
          </a:p>
        </p:txBody>
      </p:sp>
      <p:sp>
        <p:nvSpPr>
          <p:cNvPr id="123" name="CuadroTexto 122"/>
          <p:cNvSpPr txBox="1"/>
          <p:nvPr/>
        </p:nvSpPr>
        <p:spPr>
          <a:xfrm>
            <a:off x="338558" y="3296774"/>
            <a:ext cx="111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225590"/>
                </a:solidFill>
              </a:rPr>
              <a:t>Referentes 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i</a:t>
            </a:r>
            <a:r>
              <a:rPr lang="es-ES" sz="1200" b="1" dirty="0" smtClean="0">
                <a:solidFill>
                  <a:srgbClr val="225590"/>
                </a:solidFill>
              </a:rPr>
              <a:t>nstitucionales</a:t>
            </a:r>
          </a:p>
          <a:p>
            <a:pPr algn="r"/>
            <a:r>
              <a:rPr lang="es-ES" sz="1200" b="1" dirty="0" smtClean="0">
                <a:solidFill>
                  <a:srgbClr val="225590"/>
                </a:solidFill>
              </a:rPr>
              <a:t>PEI</a:t>
            </a:r>
            <a:endParaRPr lang="es-ES" sz="1200" b="1" dirty="0">
              <a:solidFill>
                <a:srgbClr val="225590"/>
              </a:solidFill>
            </a:endParaRPr>
          </a:p>
        </p:txBody>
      </p:sp>
      <p:sp>
        <p:nvSpPr>
          <p:cNvPr id="124" name="CuadroTexto 123"/>
          <p:cNvSpPr txBox="1"/>
          <p:nvPr/>
        </p:nvSpPr>
        <p:spPr>
          <a:xfrm>
            <a:off x="225621" y="4075880"/>
            <a:ext cx="12255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225590"/>
                </a:solidFill>
              </a:rPr>
              <a:t>Referentes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i</a:t>
            </a:r>
            <a:r>
              <a:rPr lang="es-ES" sz="1200" b="1" dirty="0" smtClean="0">
                <a:solidFill>
                  <a:srgbClr val="225590"/>
                </a:solidFill>
              </a:rPr>
              <a:t>nternacionales,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n</a:t>
            </a:r>
            <a:r>
              <a:rPr lang="es-ES" sz="1200" b="1" dirty="0" smtClean="0">
                <a:solidFill>
                  <a:srgbClr val="225590"/>
                </a:solidFill>
              </a:rPr>
              <a:t>acionales de la</a:t>
            </a:r>
          </a:p>
          <a:p>
            <a:pPr algn="r"/>
            <a:r>
              <a:rPr lang="es-ES" sz="1200" b="1" dirty="0" smtClean="0">
                <a:solidFill>
                  <a:srgbClr val="225590"/>
                </a:solidFill>
              </a:rPr>
              <a:t>disciplina o</a:t>
            </a:r>
          </a:p>
          <a:p>
            <a:pPr algn="r"/>
            <a:r>
              <a:rPr lang="es-ES" sz="1200" b="1" dirty="0" err="1" smtClean="0">
                <a:solidFill>
                  <a:srgbClr val="225590"/>
                </a:solidFill>
              </a:rPr>
              <a:t>proprofesi</a:t>
            </a:r>
            <a:r>
              <a:rPr lang="es-ES" sz="1200" b="1" dirty="0" err="1" smtClean="0">
                <a:solidFill>
                  <a:srgbClr val="225590"/>
                </a:solidFill>
              </a:rPr>
              <a:t>ón</a:t>
            </a:r>
            <a:endParaRPr lang="es-ES" sz="1200" b="1" dirty="0" smtClean="0">
              <a:solidFill>
                <a:srgbClr val="225590"/>
              </a:solidFill>
            </a:endParaRPr>
          </a:p>
        </p:txBody>
      </p:sp>
      <p:sp>
        <p:nvSpPr>
          <p:cNvPr id="125" name="CuadroTexto 124"/>
          <p:cNvSpPr txBox="1"/>
          <p:nvPr/>
        </p:nvSpPr>
        <p:spPr>
          <a:xfrm>
            <a:off x="338558" y="5284341"/>
            <a:ext cx="110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225590"/>
                </a:solidFill>
              </a:rPr>
              <a:t>Necesidades 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y</a:t>
            </a:r>
            <a:r>
              <a:rPr lang="es-ES" sz="1200" b="1" dirty="0" smtClean="0">
                <a:solidFill>
                  <a:srgbClr val="225590"/>
                </a:solidFill>
              </a:rPr>
              <a:t> expectativas</a:t>
            </a:r>
          </a:p>
          <a:p>
            <a:pPr algn="r"/>
            <a:r>
              <a:rPr lang="es-ES" sz="1200" b="1" dirty="0">
                <a:solidFill>
                  <a:srgbClr val="225590"/>
                </a:solidFill>
              </a:rPr>
              <a:t>d</a:t>
            </a:r>
            <a:r>
              <a:rPr lang="es-ES" sz="1200" b="1" dirty="0" smtClean="0">
                <a:solidFill>
                  <a:srgbClr val="225590"/>
                </a:solidFill>
              </a:rPr>
              <a:t>e contexto</a:t>
            </a:r>
          </a:p>
        </p:txBody>
      </p:sp>
      <p:sp>
        <p:nvSpPr>
          <p:cNvPr id="126" name="CuadroTexto 125"/>
          <p:cNvSpPr txBox="1"/>
          <p:nvPr/>
        </p:nvSpPr>
        <p:spPr>
          <a:xfrm rot="16200000">
            <a:off x="7845335" y="3904672"/>
            <a:ext cx="1930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rgbClr val="225590"/>
                </a:solidFill>
              </a:rPr>
              <a:t>B</a:t>
            </a:r>
            <a:r>
              <a:rPr lang="es-ES" sz="1400" dirty="0" smtClean="0">
                <a:solidFill>
                  <a:srgbClr val="225590"/>
                </a:solidFill>
              </a:rPr>
              <a:t>úsqueda de excelencia</a:t>
            </a:r>
            <a:endParaRPr lang="es-ES" sz="1400" dirty="0">
              <a:solidFill>
                <a:srgbClr val="2255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0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340444" y="2729030"/>
            <a:ext cx="4474903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solidFill>
                  <a:srgbClr val="225590"/>
                </a:solidFill>
              </a:rPr>
              <a:t>FASES PROCESO</a:t>
            </a:r>
          </a:p>
          <a:p>
            <a:pPr algn="ctr"/>
            <a:r>
              <a:rPr lang="es-ES" sz="3600" dirty="0" smtClean="0">
                <a:solidFill>
                  <a:srgbClr val="225590"/>
                </a:solidFill>
              </a:rPr>
              <a:t>DE AUTOEVALUACIÓN</a:t>
            </a:r>
            <a:endParaRPr lang="es-ES" sz="3600" dirty="0">
              <a:solidFill>
                <a:srgbClr val="22559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16504" y="1448485"/>
            <a:ext cx="2582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225590"/>
                </a:solidFill>
              </a:rPr>
              <a:t>1.</a:t>
            </a:r>
            <a:r>
              <a:rPr lang="es-ES" b="1" dirty="0" smtClean="0">
                <a:solidFill>
                  <a:srgbClr val="225590"/>
                </a:solidFill>
              </a:rPr>
              <a:t> </a:t>
            </a:r>
            <a:r>
              <a:rPr lang="es-ES" dirty="0" smtClean="0">
                <a:solidFill>
                  <a:srgbClr val="225590"/>
                </a:solidFill>
              </a:rPr>
              <a:t>Fase de sensibilizaci</a:t>
            </a:r>
            <a:r>
              <a:rPr lang="es-ES" dirty="0" smtClean="0">
                <a:solidFill>
                  <a:srgbClr val="225590"/>
                </a:solidFill>
              </a:rPr>
              <a:t>ón</a:t>
            </a:r>
            <a:endParaRPr lang="es-ES" dirty="0">
              <a:solidFill>
                <a:srgbClr val="22559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413333" y="2221180"/>
            <a:ext cx="19390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225590"/>
                </a:solidFill>
              </a:rPr>
              <a:t>2.</a:t>
            </a:r>
            <a:r>
              <a:rPr lang="es-ES" b="1" dirty="0" smtClean="0">
                <a:solidFill>
                  <a:srgbClr val="225590"/>
                </a:solidFill>
              </a:rPr>
              <a:t> </a:t>
            </a:r>
            <a:r>
              <a:rPr lang="es-ES" dirty="0" smtClean="0">
                <a:solidFill>
                  <a:srgbClr val="225590"/>
                </a:solidFill>
              </a:rPr>
              <a:t>Fase de </a:t>
            </a:r>
          </a:p>
          <a:p>
            <a:r>
              <a:rPr lang="es-ES" dirty="0" err="1" smtClean="0">
                <a:solidFill>
                  <a:srgbClr val="225590"/>
                </a:solidFill>
              </a:rPr>
              <a:t>operacionalizaci</a:t>
            </a:r>
            <a:r>
              <a:rPr lang="es-ES" dirty="0" err="1" smtClean="0">
                <a:solidFill>
                  <a:srgbClr val="225590"/>
                </a:solidFill>
              </a:rPr>
              <a:t>ón</a:t>
            </a:r>
            <a:endParaRPr lang="es-ES" dirty="0">
              <a:solidFill>
                <a:srgbClr val="22559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249881" y="4580015"/>
            <a:ext cx="19621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rgbClr val="225590"/>
                </a:solidFill>
              </a:rPr>
              <a:t>3.</a:t>
            </a:r>
            <a:r>
              <a:rPr lang="es-ES" b="1" dirty="0" smtClean="0">
                <a:solidFill>
                  <a:srgbClr val="225590"/>
                </a:solidFill>
              </a:rPr>
              <a:t> </a:t>
            </a:r>
            <a:r>
              <a:rPr lang="es-ES" dirty="0" smtClean="0">
                <a:solidFill>
                  <a:srgbClr val="225590"/>
                </a:solidFill>
              </a:rPr>
              <a:t>Fase de </a:t>
            </a:r>
          </a:p>
          <a:p>
            <a:r>
              <a:rPr lang="es-ES" dirty="0" smtClean="0">
                <a:solidFill>
                  <a:srgbClr val="225590"/>
                </a:solidFill>
              </a:rPr>
              <a:t>Evaluaci</a:t>
            </a:r>
            <a:r>
              <a:rPr lang="es-ES" dirty="0" smtClean="0">
                <a:solidFill>
                  <a:srgbClr val="225590"/>
                </a:solidFill>
              </a:rPr>
              <a:t>ón externa</a:t>
            </a:r>
            <a:endParaRPr lang="es-ES" dirty="0">
              <a:solidFill>
                <a:srgbClr val="22559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180225" y="4441516"/>
            <a:ext cx="16784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225590"/>
                </a:solidFill>
              </a:rPr>
              <a:t>4</a:t>
            </a:r>
            <a:r>
              <a:rPr lang="es-ES" sz="2400" b="1" dirty="0" smtClean="0">
                <a:solidFill>
                  <a:srgbClr val="225590"/>
                </a:solidFill>
              </a:rPr>
              <a:t>.</a:t>
            </a:r>
            <a:r>
              <a:rPr lang="es-ES" b="1" dirty="0" smtClean="0">
                <a:solidFill>
                  <a:srgbClr val="225590"/>
                </a:solidFill>
              </a:rPr>
              <a:t> </a:t>
            </a:r>
            <a:r>
              <a:rPr lang="es-ES" dirty="0" smtClean="0">
                <a:solidFill>
                  <a:srgbClr val="225590"/>
                </a:solidFill>
              </a:rPr>
              <a:t>Fase de </a:t>
            </a:r>
          </a:p>
          <a:p>
            <a:r>
              <a:rPr lang="es-ES" dirty="0" smtClean="0">
                <a:solidFill>
                  <a:srgbClr val="225590"/>
                </a:solidFill>
              </a:rPr>
              <a:t>Prospectiva y </a:t>
            </a:r>
          </a:p>
          <a:p>
            <a:r>
              <a:rPr lang="es-ES" dirty="0" smtClean="0">
                <a:solidFill>
                  <a:srgbClr val="225590"/>
                </a:solidFill>
              </a:rPr>
              <a:t>autorregulaci</a:t>
            </a:r>
            <a:r>
              <a:rPr lang="es-ES" dirty="0" smtClean="0">
                <a:solidFill>
                  <a:srgbClr val="225590"/>
                </a:solidFill>
              </a:rPr>
              <a:t>ón</a:t>
            </a:r>
            <a:endParaRPr lang="es-ES" dirty="0">
              <a:solidFill>
                <a:srgbClr val="22559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92907" y="2267365"/>
            <a:ext cx="16798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225590"/>
                </a:solidFill>
              </a:rPr>
              <a:t>5</a:t>
            </a:r>
            <a:r>
              <a:rPr lang="es-ES" sz="2400" b="1" dirty="0" smtClean="0">
                <a:solidFill>
                  <a:srgbClr val="225590"/>
                </a:solidFill>
              </a:rPr>
              <a:t>.</a:t>
            </a:r>
            <a:r>
              <a:rPr lang="es-ES" b="1" dirty="0" smtClean="0">
                <a:solidFill>
                  <a:srgbClr val="225590"/>
                </a:solidFill>
              </a:rPr>
              <a:t> </a:t>
            </a:r>
            <a:r>
              <a:rPr lang="es-ES" dirty="0" smtClean="0">
                <a:solidFill>
                  <a:srgbClr val="225590"/>
                </a:solidFill>
              </a:rPr>
              <a:t>Fase de </a:t>
            </a:r>
          </a:p>
          <a:p>
            <a:r>
              <a:rPr lang="es-ES" dirty="0" err="1" smtClean="0">
                <a:solidFill>
                  <a:srgbClr val="225590"/>
                </a:solidFill>
              </a:rPr>
              <a:t>metaevaluaci</a:t>
            </a:r>
            <a:r>
              <a:rPr lang="es-ES" dirty="0" err="1" smtClean="0">
                <a:solidFill>
                  <a:srgbClr val="225590"/>
                </a:solidFill>
              </a:rPr>
              <a:t>ón</a:t>
            </a:r>
            <a:endParaRPr lang="es-ES" dirty="0">
              <a:solidFill>
                <a:srgbClr val="2255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8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ipse 4"/>
          <p:cNvSpPr/>
          <p:nvPr/>
        </p:nvSpPr>
        <p:spPr>
          <a:xfrm>
            <a:off x="4008156" y="3102685"/>
            <a:ext cx="1589814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6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kern="1200" dirty="0" smtClean="0">
                <a:solidFill>
                  <a:srgbClr val="8ADADE"/>
                </a:solidFill>
              </a:rPr>
              <a:t>COMITÉ</a:t>
            </a:r>
          </a:p>
          <a:p>
            <a:pPr lvl="0" algn="ctr" defTabSz="800100">
              <a:lnSpc>
                <a:spcPct val="6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dirty="0" smtClean="0">
                <a:solidFill>
                  <a:srgbClr val="8ADADE"/>
                </a:solidFill>
              </a:rPr>
              <a:t>DIRECTIVO</a:t>
            </a:r>
            <a:r>
              <a:rPr lang="es-CO" sz="2400" kern="1200" dirty="0" smtClean="0">
                <a:solidFill>
                  <a:srgbClr val="8ADADE"/>
                </a:solidFill>
              </a:rPr>
              <a:t> </a:t>
            </a:r>
            <a:endParaRPr lang="es-CO" sz="2400" kern="1200" dirty="0">
              <a:solidFill>
                <a:srgbClr val="8ADADE"/>
              </a:solidFill>
            </a:endParaRPr>
          </a:p>
        </p:txBody>
      </p:sp>
      <p:sp>
        <p:nvSpPr>
          <p:cNvPr id="39" name="Elipse 6"/>
          <p:cNvSpPr/>
          <p:nvPr/>
        </p:nvSpPr>
        <p:spPr>
          <a:xfrm>
            <a:off x="4387369" y="1025359"/>
            <a:ext cx="682753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b="1" kern="1200" dirty="0" smtClean="0">
                <a:solidFill>
                  <a:srgbClr val="225590"/>
                </a:solidFill>
              </a:rPr>
              <a:t>Rector </a:t>
            </a:r>
            <a:endParaRPr lang="es-CO" b="1" kern="1200" dirty="0">
              <a:solidFill>
                <a:srgbClr val="225590"/>
              </a:solidFill>
            </a:endParaRPr>
          </a:p>
        </p:txBody>
      </p:sp>
      <p:sp>
        <p:nvSpPr>
          <p:cNvPr id="37" name="Elipse 8"/>
          <p:cNvSpPr/>
          <p:nvPr/>
        </p:nvSpPr>
        <p:spPr>
          <a:xfrm>
            <a:off x="5439636" y="1161140"/>
            <a:ext cx="1119905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</a:t>
            </a:r>
            <a:r>
              <a:rPr lang="es-CO" kern="1200" dirty="0" smtClean="0">
                <a:solidFill>
                  <a:srgbClr val="225590"/>
                </a:solidFill>
              </a:rPr>
              <a:t>Proyecci</a:t>
            </a:r>
            <a:r>
              <a:rPr lang="es-CO" kern="1200" dirty="0" smtClean="0">
                <a:solidFill>
                  <a:srgbClr val="225590"/>
                </a:solidFill>
              </a:rPr>
              <a:t>ó</a:t>
            </a:r>
            <a:r>
              <a:rPr lang="es-CO" kern="1200" dirty="0" smtClean="0">
                <a:solidFill>
                  <a:srgbClr val="225590"/>
                </a:solidFill>
              </a:rPr>
              <a:t>n </a:t>
            </a:r>
            <a:r>
              <a:rPr lang="es-CO" kern="1200" dirty="0" smtClean="0">
                <a:solidFill>
                  <a:srgbClr val="225590"/>
                </a:solidFill>
              </a:rPr>
              <a:t>social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35" name="Elipse 10"/>
          <p:cNvSpPr/>
          <p:nvPr/>
        </p:nvSpPr>
        <p:spPr>
          <a:xfrm>
            <a:off x="6251419" y="1955585"/>
            <a:ext cx="1420619" cy="82566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Representante Docentes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33" name="Elipse 12"/>
          <p:cNvSpPr/>
          <p:nvPr/>
        </p:nvSpPr>
        <p:spPr>
          <a:xfrm>
            <a:off x="6559541" y="3102685"/>
            <a:ext cx="1414266" cy="85428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Representante Decanos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31" name="Elipse 14"/>
          <p:cNvSpPr/>
          <p:nvPr/>
        </p:nvSpPr>
        <p:spPr>
          <a:xfrm>
            <a:off x="6293399" y="4100791"/>
            <a:ext cx="701755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Sindico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9" name="Elipse 16"/>
          <p:cNvSpPr/>
          <p:nvPr/>
        </p:nvSpPr>
        <p:spPr>
          <a:xfrm>
            <a:off x="5342997" y="5000094"/>
            <a:ext cx="1038122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Secretario de Comité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7" name="Elipse 18"/>
          <p:cNvSpPr/>
          <p:nvPr/>
        </p:nvSpPr>
        <p:spPr>
          <a:xfrm>
            <a:off x="3382974" y="5124921"/>
            <a:ext cx="1416477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administrativo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5" name="Elipse 20"/>
          <p:cNvSpPr/>
          <p:nvPr/>
        </p:nvSpPr>
        <p:spPr>
          <a:xfrm>
            <a:off x="2171235" y="4442168"/>
            <a:ext cx="1377296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Vicerrectores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1491362" y="3343032"/>
            <a:ext cx="1447700" cy="85428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de Investigaciones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1" name="Elipse 24"/>
          <p:cNvSpPr/>
          <p:nvPr/>
        </p:nvSpPr>
        <p:spPr>
          <a:xfrm>
            <a:off x="1905701" y="2293955"/>
            <a:ext cx="1169796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de Posgrados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9" name="Elipse 26"/>
          <p:cNvSpPr/>
          <p:nvPr/>
        </p:nvSpPr>
        <p:spPr>
          <a:xfrm>
            <a:off x="2673588" y="1272832"/>
            <a:ext cx="1176233" cy="68275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Planeación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3000338" y="1742377"/>
            <a:ext cx="3467598" cy="3421784"/>
          </a:xfrm>
          <a:prstGeom prst="ellipse">
            <a:avLst/>
          </a:prstGeom>
          <a:noFill/>
          <a:ln>
            <a:solidFill>
              <a:srgbClr val="2255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225590"/>
              </a:solidFill>
            </a:endParaRPr>
          </a:p>
        </p:txBody>
      </p:sp>
      <p:sp>
        <p:nvSpPr>
          <p:cNvPr id="42" name="Triángulo isósceles 41"/>
          <p:cNvSpPr/>
          <p:nvPr/>
        </p:nvSpPr>
        <p:spPr>
          <a:xfrm rot="16200000">
            <a:off x="4640216" y="5103385"/>
            <a:ext cx="270322" cy="122687"/>
          </a:xfrm>
          <a:prstGeom prst="triangle">
            <a:avLst/>
          </a:prstGeom>
          <a:solidFill>
            <a:srgbClr val="225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Triángulo isósceles 42"/>
          <p:cNvSpPr/>
          <p:nvPr/>
        </p:nvSpPr>
        <p:spPr>
          <a:xfrm rot="5400000">
            <a:off x="4602946" y="1681034"/>
            <a:ext cx="270322" cy="122687"/>
          </a:xfrm>
          <a:prstGeom prst="triangle">
            <a:avLst/>
          </a:prstGeom>
          <a:solidFill>
            <a:srgbClr val="225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90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ipse 4"/>
          <p:cNvSpPr/>
          <p:nvPr/>
        </p:nvSpPr>
        <p:spPr>
          <a:xfrm>
            <a:off x="3601415" y="3066102"/>
            <a:ext cx="1954121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8ADADE"/>
                </a:solidFill>
              </a:rPr>
              <a:t>COMITÉ TECNICO DE </a:t>
            </a:r>
            <a:r>
              <a:rPr lang="es-CO" dirty="0" smtClean="0">
                <a:solidFill>
                  <a:srgbClr val="8ADADE"/>
                </a:solidFill>
              </a:rPr>
              <a:t>AUTOEVALUACION Y CURRICULO</a:t>
            </a:r>
            <a:endParaRPr lang="es-CO" kern="1200" dirty="0">
              <a:solidFill>
                <a:srgbClr val="8ADADE"/>
              </a:solidFill>
            </a:endParaRPr>
          </a:p>
        </p:txBody>
      </p:sp>
      <p:sp>
        <p:nvSpPr>
          <p:cNvPr id="26" name="Elipse 6"/>
          <p:cNvSpPr/>
          <p:nvPr/>
        </p:nvSpPr>
        <p:spPr>
          <a:xfrm>
            <a:off x="3945886" y="943081"/>
            <a:ext cx="1315026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b="1" kern="1200" dirty="0" smtClean="0">
                <a:solidFill>
                  <a:srgbClr val="225590"/>
                </a:solidFill>
              </a:rPr>
              <a:t>Coordinación</a:t>
            </a:r>
            <a:r>
              <a:rPr lang="es-CO" b="1" kern="1200" baseline="0" dirty="0" smtClean="0">
                <a:solidFill>
                  <a:srgbClr val="225590"/>
                </a:solidFill>
              </a:rPr>
              <a:t> de Desarrollo Docente </a:t>
            </a:r>
            <a:endParaRPr lang="es-CO" b="1" kern="1200" dirty="0">
              <a:solidFill>
                <a:srgbClr val="225590"/>
              </a:solidFill>
            </a:endParaRPr>
          </a:p>
        </p:txBody>
      </p:sp>
      <p:sp>
        <p:nvSpPr>
          <p:cNvPr id="24" name="Elipse 8"/>
          <p:cNvSpPr/>
          <p:nvPr/>
        </p:nvSpPr>
        <p:spPr>
          <a:xfrm>
            <a:off x="5746833" y="1939481"/>
            <a:ext cx="996515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UAC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2" name="Elipse 10"/>
          <p:cNvSpPr/>
          <p:nvPr/>
        </p:nvSpPr>
        <p:spPr>
          <a:xfrm>
            <a:off x="5990650" y="3066102"/>
            <a:ext cx="1505395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Director de Investigaciones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0" name="Elipse 12"/>
          <p:cNvSpPr/>
          <p:nvPr/>
        </p:nvSpPr>
        <p:spPr>
          <a:xfrm>
            <a:off x="4961098" y="4660678"/>
            <a:ext cx="1253037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Coordinador de Posgrados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8" name="Elipse 14"/>
          <p:cNvSpPr/>
          <p:nvPr/>
        </p:nvSpPr>
        <p:spPr>
          <a:xfrm>
            <a:off x="2097294" y="4605563"/>
            <a:ext cx="1563552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Coordinador de Autoevaluación de Programa académico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6" name="Elipse 16"/>
          <p:cNvSpPr/>
          <p:nvPr/>
        </p:nvSpPr>
        <p:spPr>
          <a:xfrm>
            <a:off x="1466842" y="2814396"/>
            <a:ext cx="1638086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Coordinador Institucional de autoevaluación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4" name="Elipse 18"/>
          <p:cNvSpPr/>
          <p:nvPr/>
        </p:nvSpPr>
        <p:spPr>
          <a:xfrm>
            <a:off x="2296382" y="1650589"/>
            <a:ext cx="1305033" cy="9965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err="1" smtClean="0">
                <a:solidFill>
                  <a:srgbClr val="225590"/>
                </a:solidFill>
              </a:rPr>
              <a:t>Vicerectores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3156455" y="2116336"/>
            <a:ext cx="2779293" cy="2779293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Triángulo isósceles 29"/>
          <p:cNvSpPr/>
          <p:nvPr/>
        </p:nvSpPr>
        <p:spPr>
          <a:xfrm rot="16200000">
            <a:off x="4388330" y="4834285"/>
            <a:ext cx="270322" cy="122687"/>
          </a:xfrm>
          <a:prstGeom prst="triangle">
            <a:avLst/>
          </a:prstGeom>
          <a:solidFill>
            <a:srgbClr val="225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Triángulo isósceles 30"/>
          <p:cNvSpPr/>
          <p:nvPr/>
        </p:nvSpPr>
        <p:spPr>
          <a:xfrm rot="5400000">
            <a:off x="4449673" y="2054993"/>
            <a:ext cx="270322" cy="122687"/>
          </a:xfrm>
          <a:prstGeom prst="triangle">
            <a:avLst/>
          </a:prstGeom>
          <a:solidFill>
            <a:srgbClr val="225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0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4"/>
          <p:cNvSpPr/>
          <p:nvPr/>
        </p:nvSpPr>
        <p:spPr>
          <a:xfrm>
            <a:off x="3591702" y="3023806"/>
            <a:ext cx="1958974" cy="963626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8ADADE"/>
                </a:solidFill>
              </a:rPr>
              <a:t>COMITÉ DE AUTOEVALUACION DE LOS PROGRAMAS</a:t>
            </a:r>
            <a:endParaRPr lang="es-CO" kern="1200" dirty="0">
              <a:solidFill>
                <a:srgbClr val="8ADADE"/>
              </a:solidFill>
            </a:endParaRPr>
          </a:p>
        </p:txBody>
      </p:sp>
      <p:sp>
        <p:nvSpPr>
          <p:cNvPr id="29" name="Elipse 6"/>
          <p:cNvSpPr/>
          <p:nvPr/>
        </p:nvSpPr>
        <p:spPr>
          <a:xfrm>
            <a:off x="4106196" y="1395163"/>
            <a:ext cx="963626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b="1" kern="1200" dirty="0" smtClean="0">
                <a:solidFill>
                  <a:srgbClr val="225590"/>
                </a:solidFill>
              </a:rPr>
              <a:t>DECANO</a:t>
            </a:r>
            <a:endParaRPr lang="es-CO" b="1" kern="1200" dirty="0">
              <a:solidFill>
                <a:srgbClr val="225590"/>
              </a:solidFill>
            </a:endParaRPr>
          </a:p>
        </p:txBody>
      </p:sp>
      <p:sp>
        <p:nvSpPr>
          <p:cNvPr id="27" name="Elipse 8"/>
          <p:cNvSpPr/>
          <p:nvPr/>
        </p:nvSpPr>
        <p:spPr>
          <a:xfrm>
            <a:off x="5790805" y="2060180"/>
            <a:ext cx="1271956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Coordinador académico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5" name="Elipse 10"/>
          <p:cNvSpPr/>
          <p:nvPr/>
        </p:nvSpPr>
        <p:spPr>
          <a:xfrm>
            <a:off x="6036022" y="3616882"/>
            <a:ext cx="1541007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Representante Egresados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3" name="Elipse 12"/>
          <p:cNvSpPr/>
          <p:nvPr/>
        </p:nvSpPr>
        <p:spPr>
          <a:xfrm>
            <a:off x="5196154" y="4737919"/>
            <a:ext cx="1679735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Representante de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 estudiantes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1" name="Elipse 14"/>
          <p:cNvSpPr/>
          <p:nvPr/>
        </p:nvSpPr>
        <p:spPr>
          <a:xfrm>
            <a:off x="2384881" y="4737919"/>
            <a:ext cx="1537471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Representante de Profesores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9" name="Elipse 16"/>
          <p:cNvSpPr/>
          <p:nvPr/>
        </p:nvSpPr>
        <p:spPr>
          <a:xfrm>
            <a:off x="1455906" y="3616882"/>
            <a:ext cx="1562295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Coordinadores de Proyectos estratégicos del programa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7" name="Elipse 18"/>
          <p:cNvSpPr/>
          <p:nvPr/>
        </p:nvSpPr>
        <p:spPr>
          <a:xfrm>
            <a:off x="1634017" y="2196628"/>
            <a:ext cx="1630611" cy="9636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kern="1200" dirty="0" smtClean="0">
                <a:solidFill>
                  <a:srgbClr val="225590"/>
                </a:solidFill>
              </a:rPr>
              <a:t>Coordinador de autoevaluación del programa 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3153617" y="2166314"/>
            <a:ext cx="2861966" cy="2861966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225590"/>
              </a:solidFill>
            </a:endParaRPr>
          </a:p>
        </p:txBody>
      </p:sp>
      <p:sp>
        <p:nvSpPr>
          <p:cNvPr id="36" name="Triángulo isósceles 35"/>
          <p:cNvSpPr/>
          <p:nvPr/>
        </p:nvSpPr>
        <p:spPr>
          <a:xfrm rot="5400000">
            <a:off x="4529522" y="2106580"/>
            <a:ext cx="270322" cy="134956"/>
          </a:xfrm>
          <a:prstGeom prst="triangle">
            <a:avLst/>
          </a:prstGeom>
          <a:solidFill>
            <a:srgbClr val="225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Triángulo isósceles 36"/>
          <p:cNvSpPr/>
          <p:nvPr/>
        </p:nvSpPr>
        <p:spPr>
          <a:xfrm rot="16200000">
            <a:off x="4493286" y="4960802"/>
            <a:ext cx="270322" cy="134956"/>
          </a:xfrm>
          <a:prstGeom prst="triangle">
            <a:avLst/>
          </a:prstGeom>
          <a:solidFill>
            <a:srgbClr val="2255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28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25984" y="504403"/>
            <a:ext cx="4447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10" dirty="0" smtClean="0">
                <a:ln w="11430"/>
                <a:solidFill>
                  <a:schemeClr val="bg1">
                    <a:lumMod val="75000"/>
                  </a:schemeClr>
                </a:solidFill>
                <a:latin typeface="Futura Md BT"/>
              </a:rPr>
              <a:t>PRESENTACIÓN INSTITUCIONAL</a:t>
            </a:r>
            <a:endParaRPr lang="en-US" sz="1600" b="1" kern="10" dirty="0">
              <a:ln w="11430"/>
              <a:solidFill>
                <a:schemeClr val="bg1">
                  <a:lumMod val="75000"/>
                </a:schemeClr>
              </a:solidFill>
              <a:latin typeface="Futura Md BT"/>
            </a:endParaRPr>
          </a:p>
        </p:txBody>
      </p:sp>
      <p:grpSp>
        <p:nvGrpSpPr>
          <p:cNvPr id="9" name="Agrupar 8"/>
          <p:cNvGrpSpPr/>
          <p:nvPr/>
        </p:nvGrpSpPr>
        <p:grpSpPr>
          <a:xfrm>
            <a:off x="1775414" y="1144093"/>
            <a:ext cx="6297865" cy="923672"/>
            <a:chOff x="-89649" y="4032"/>
            <a:chExt cx="8294368" cy="1933752"/>
          </a:xfrm>
          <a:noFill/>
        </p:grpSpPr>
        <p:sp>
          <p:nvSpPr>
            <p:cNvPr id="22" name="Rectángulo 21"/>
            <p:cNvSpPr/>
            <p:nvPr/>
          </p:nvSpPr>
          <p:spPr>
            <a:xfrm>
              <a:off x="364232" y="4032"/>
              <a:ext cx="7840487" cy="1692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ángulo 22"/>
            <p:cNvSpPr/>
            <p:nvPr/>
          </p:nvSpPr>
          <p:spPr>
            <a:xfrm>
              <a:off x="-89649" y="245751"/>
              <a:ext cx="7840487" cy="1692033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600" b="1" kern="1200" dirty="0" smtClean="0">
                  <a:solidFill>
                    <a:srgbClr val="225590"/>
                  </a:solidFill>
                </a:rPr>
                <a:t>LA AUTOEVALUACIÓN EN EL PROGRAMA VIRTUAL</a:t>
              </a:r>
              <a:endParaRPr lang="es-CO" sz="3600" b="1" kern="1200" dirty="0">
                <a:solidFill>
                  <a:srgbClr val="225590"/>
                </a:solidFill>
              </a:endParaRPr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4751920" y="4269035"/>
            <a:ext cx="3684176" cy="107652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dirty="0" smtClean="0">
                <a:solidFill>
                  <a:srgbClr val="225590"/>
                </a:solidFill>
              </a:rPr>
              <a:t>¶ El </a:t>
            </a:r>
            <a:r>
              <a:rPr lang="es-CO" kern="1200" dirty="0" smtClean="0">
                <a:solidFill>
                  <a:srgbClr val="225590"/>
                </a:solidFill>
              </a:rPr>
              <a:t>programa adopta el modelo de autoevaluación institucional el cual sigue los lineamientos del Consejo Nacional de Autoevaluación-</a:t>
            </a:r>
            <a:r>
              <a:rPr lang="es-CO" kern="1200" dirty="0" smtClean="0">
                <a:solidFill>
                  <a:srgbClr val="225590"/>
                </a:solidFill>
              </a:rPr>
              <a:t>CNA.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91588" y="2596444"/>
            <a:ext cx="3682231" cy="1271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dirty="0">
                <a:solidFill>
                  <a:srgbClr val="225590"/>
                </a:solidFill>
              </a:rPr>
              <a:t>¶ El </a:t>
            </a:r>
            <a:r>
              <a:rPr lang="es-CO" kern="1200" dirty="0" smtClean="0">
                <a:solidFill>
                  <a:srgbClr val="225590"/>
                </a:solidFill>
              </a:rPr>
              <a:t>programa desde su inicio se compromete  con el desarrollo del proceso de autoevaluación, como un ejercicio </a:t>
            </a:r>
            <a:r>
              <a:rPr lang="es-CO" kern="1200" dirty="0" smtClean="0">
                <a:solidFill>
                  <a:srgbClr val="225590"/>
                </a:solidFill>
              </a:rPr>
              <a:t>continuo </a:t>
            </a:r>
            <a:r>
              <a:rPr lang="es-CO" kern="1200" dirty="0" smtClean="0">
                <a:solidFill>
                  <a:srgbClr val="225590"/>
                </a:solidFill>
              </a:rPr>
              <a:t>de </a:t>
            </a:r>
            <a:r>
              <a:rPr lang="es-CO" kern="1200" dirty="0" smtClean="0">
                <a:solidFill>
                  <a:srgbClr val="225590"/>
                </a:solidFill>
              </a:rPr>
              <a:t>reflexión</a:t>
            </a:r>
            <a:r>
              <a:rPr lang="es-CO" kern="1200" dirty="0" smtClean="0">
                <a:solidFill>
                  <a:srgbClr val="225590"/>
                </a:solidFill>
              </a:rPr>
              <a:t>, análisis y </a:t>
            </a:r>
            <a:r>
              <a:rPr lang="es-CO" kern="1200" dirty="0" smtClean="0">
                <a:solidFill>
                  <a:srgbClr val="225590"/>
                </a:solidFill>
              </a:rPr>
              <a:t>revisión.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791588" y="4317741"/>
            <a:ext cx="3684176" cy="16920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dirty="0" smtClean="0">
                <a:solidFill>
                  <a:srgbClr val="225590"/>
                </a:solidFill>
              </a:rPr>
              <a:t>¶ R</a:t>
            </a:r>
            <a:r>
              <a:rPr lang="es-CO" kern="1200" dirty="0" smtClean="0">
                <a:solidFill>
                  <a:srgbClr val="225590"/>
                </a:solidFill>
              </a:rPr>
              <a:t>eorientar </a:t>
            </a:r>
            <a:r>
              <a:rPr lang="es-CO" kern="1200" dirty="0" smtClean="0">
                <a:solidFill>
                  <a:srgbClr val="225590"/>
                </a:solidFill>
              </a:rPr>
              <a:t>hacia la calidad sus procesos, sin dejar por ello de seguir trabajando para hacer del programa una alternativa vigente de formación y conocimiento ante las exigencias de las educación moderna y solución a las necesidades de la </a:t>
            </a:r>
            <a:r>
              <a:rPr lang="es-CO" kern="1200" dirty="0" smtClean="0">
                <a:solidFill>
                  <a:srgbClr val="225590"/>
                </a:solidFill>
              </a:rPr>
              <a:t>sociedad</a:t>
            </a:r>
            <a:r>
              <a:rPr lang="es-CO" kern="1200" dirty="0" smtClean="0">
                <a:solidFill>
                  <a:srgbClr val="225590"/>
                </a:solidFill>
              </a:rPr>
              <a:t>.</a:t>
            </a:r>
            <a:endParaRPr lang="es-CO" kern="1200" dirty="0">
              <a:solidFill>
                <a:srgbClr val="22559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751976" y="2596444"/>
            <a:ext cx="3684120" cy="7716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dirty="0" smtClean="0">
                <a:solidFill>
                  <a:srgbClr val="225590"/>
                </a:solidFill>
              </a:rPr>
              <a:t>¶ S</a:t>
            </a:r>
            <a:r>
              <a:rPr lang="es-CO" kern="1200" dirty="0" smtClean="0">
                <a:solidFill>
                  <a:srgbClr val="225590"/>
                </a:solidFill>
              </a:rPr>
              <a:t>e </a:t>
            </a:r>
            <a:r>
              <a:rPr lang="es-CO" kern="1200" dirty="0" smtClean="0">
                <a:solidFill>
                  <a:srgbClr val="225590"/>
                </a:solidFill>
              </a:rPr>
              <a:t>convierte en un instrumento que permite valorar como se está brindando el servicio </a:t>
            </a:r>
            <a:r>
              <a:rPr lang="es-CO" kern="1200" dirty="0" smtClean="0">
                <a:solidFill>
                  <a:srgbClr val="225590"/>
                </a:solidFill>
              </a:rPr>
              <a:t>educativo.</a:t>
            </a:r>
            <a:endParaRPr lang="es-CO" kern="1200" dirty="0">
              <a:solidFill>
                <a:srgbClr val="2255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8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n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8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9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esn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iseno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encill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7bt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EC9F811A69FD4387FD8F78A372DEE6" ma:contentTypeVersion="" ma:contentTypeDescription="Crear nuevo documento." ma:contentTypeScope="" ma:versionID="5645633773c76b5f3c4f1c1177be08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b44ae121c3e87320b5deb27c474a6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E9D898-81E7-4974-9B5D-9AD457C23CF6}"/>
</file>

<file path=customXml/itemProps2.xml><?xml version="1.0" encoding="utf-8"?>
<ds:datastoreItem xmlns:ds="http://schemas.openxmlformats.org/officeDocument/2006/customXml" ds:itemID="{EC1FBBD1-0641-4910-9654-F49D9A2FEF92}"/>
</file>

<file path=customXml/itemProps3.xml><?xml version="1.0" encoding="utf-8"?>
<ds:datastoreItem xmlns:ds="http://schemas.openxmlformats.org/officeDocument/2006/customXml" ds:itemID="{FE484219-1598-4F36-9F88-440838FFBF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473</Words>
  <Application>Microsoft Macintosh PowerPoint</Application>
  <PresentationFormat>Presentación en pantalla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11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diseno1</vt:lpstr>
      <vt:lpstr>diesno2</vt:lpstr>
      <vt:lpstr>diseno3</vt:lpstr>
      <vt:lpstr>sencillo</vt:lpstr>
      <vt:lpstr>3btn</vt:lpstr>
      <vt:lpstr>4btn</vt:lpstr>
      <vt:lpstr>5btn</vt:lpstr>
      <vt:lpstr>6btn</vt:lpstr>
      <vt:lpstr>7btn</vt:lpstr>
      <vt:lpstr>8btn</vt:lpstr>
      <vt:lpstr>9btn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Piloto de Colombia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Triviño</dc:creator>
  <cp:lastModifiedBy>Monitor</cp:lastModifiedBy>
  <cp:revision>303</cp:revision>
  <dcterms:created xsi:type="dcterms:W3CDTF">2014-09-04T18:51:51Z</dcterms:created>
  <dcterms:modified xsi:type="dcterms:W3CDTF">2014-09-12T18:30:02Z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0x010100D3EC9F811A69FD4387FD8F78A372DEE6</vt:lpwstr>
  </property>
</Properties>
</file>