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A6B2"/>
    <a:srgbClr val="2E3841"/>
    <a:srgbClr val="173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Estilo claro 3 - Énfasi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6" autoAdjust="0"/>
    <p:restoredTop sz="94688" autoAdjust="0"/>
  </p:normalViewPr>
  <p:slideViewPr>
    <p:cSldViewPr snapToGrid="0" snapToObjects="1">
      <p:cViewPr>
        <p:scale>
          <a:sx n="150" d="100"/>
          <a:sy n="150" d="100"/>
        </p:scale>
        <p:origin x="-22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1A67F-56E7-8F42-9A22-659CBCC6A67B}" type="datetimeFigureOut">
              <a:rPr lang="es-ES" smtClean="0"/>
              <a:t>18/09/14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93068-AE39-B544-B005-5CCC71387A2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876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2D865-1B71-2B4E-ACCD-DCF505CB442C}" type="datetimeFigureOut">
              <a:rPr lang="es-ES" smtClean="0"/>
              <a:t>18/09/14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7BE76-0ED5-8444-889A-FC8E5A28841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0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58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sp>
        <p:nvSpPr>
          <p:cNvPr id="8" name="CuadroTexto 7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Imagen 1" descr="f013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89" y="6447505"/>
            <a:ext cx="8745893" cy="8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88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44005" y="1566247"/>
            <a:ext cx="444729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b="1" kern="10" dirty="0">
                <a:ln w="11430"/>
                <a:solidFill>
                  <a:srgbClr val="004F7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utura Md BT"/>
              </a:rPr>
              <a:t>PROCEDIMIENTO EDUCACION VIRTUAL</a:t>
            </a:r>
            <a:endParaRPr lang="en-US" sz="3600" b="1" kern="10" dirty="0">
              <a:ln w="11430"/>
              <a:solidFill>
                <a:srgbClr val="004F7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utura Md B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6342" y="3735875"/>
            <a:ext cx="4693237" cy="13849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ES" sz="2800" b="1" kern="10" dirty="0">
                <a:solidFill>
                  <a:schemeClr val="bg1">
                    <a:lumMod val="50000"/>
                  </a:schemeClr>
                </a:solidFill>
                <a:latin typeface="Futura MdCn BT"/>
                <a:ea typeface="Futura MdCn BT"/>
                <a:cs typeface="Futura MdCn BT"/>
              </a:rPr>
              <a:t>SEGUIMIENTO AL</a:t>
            </a:r>
          </a:p>
          <a:p>
            <a:pPr algn="ctr"/>
            <a:r>
              <a:rPr lang="es-ES" sz="2800" b="1" kern="10" dirty="0">
                <a:solidFill>
                  <a:schemeClr val="bg1">
                    <a:lumMod val="50000"/>
                  </a:schemeClr>
                </a:solidFill>
                <a:latin typeface="Futura MdCn BT"/>
                <a:ea typeface="Futura MdCn BT"/>
                <a:cs typeface="Futura MdCn BT"/>
              </a:rPr>
              <a:t>ESTUDIANTE EN</a:t>
            </a:r>
          </a:p>
          <a:p>
            <a:pPr algn="ctr"/>
            <a:r>
              <a:rPr lang="es-ES" sz="2800" b="1" kern="10" dirty="0">
                <a:solidFill>
                  <a:schemeClr val="bg1">
                    <a:lumMod val="50000"/>
                  </a:schemeClr>
                </a:solidFill>
                <a:latin typeface="Futura MdCn BT"/>
                <a:ea typeface="Futura MdCn BT"/>
                <a:cs typeface="Futura MdCn BT"/>
              </a:rPr>
              <a:t>PROGRAMAS VIRTUALES</a:t>
            </a:r>
            <a:endParaRPr lang="es-ES" sz="2800" b="1" kern="10" dirty="0" smtClean="0">
              <a:solidFill>
                <a:schemeClr val="bg1">
                  <a:lumMod val="50000"/>
                </a:schemeClr>
              </a:solidFill>
              <a:latin typeface="Futura MdCn BT"/>
              <a:ea typeface="Futura MdCn BT"/>
              <a:cs typeface="Futura MdCn BT"/>
            </a:endParaRPr>
          </a:p>
        </p:txBody>
      </p:sp>
    </p:spTree>
    <p:extLst>
      <p:ext uri="{BB962C8B-B14F-4D97-AF65-F5344CB8AC3E}">
        <p14:creationId xmlns:p14="http://schemas.microsoft.com/office/powerpoint/2010/main" val="84315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74472" y="1196829"/>
            <a:ext cx="4447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10" dirty="0">
                <a:ln w="11430"/>
                <a:solidFill>
                  <a:srgbClr val="004F7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utura Md BT"/>
              </a:rPr>
              <a:t>1. OBJETO</a:t>
            </a:r>
            <a:endParaRPr lang="en-US" b="1" kern="10" dirty="0">
              <a:ln w="11430"/>
              <a:solidFill>
                <a:srgbClr val="004F7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utura Md B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19666" y="2108200"/>
            <a:ext cx="7857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articulación con el Programa de Orientación Universitaria – POU, establecer el procedimiento para realizar seguimiento y acompañamiento al estudiante en programas virtuales de la Universidad Piloto de Colombia.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74472" y="3667495"/>
            <a:ext cx="4447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10" dirty="0">
                <a:ln w="11430"/>
                <a:solidFill>
                  <a:srgbClr val="004F7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utura Md BT"/>
              </a:rPr>
              <a:t>2. ALCANCE</a:t>
            </a:r>
            <a:endParaRPr lang="en-US" b="1" kern="10" dirty="0">
              <a:ln w="11430"/>
              <a:solidFill>
                <a:srgbClr val="004F7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utura Md B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19666" y="4578866"/>
            <a:ext cx="7857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Desarrollar un procedimiento para la retención y baja deserción del estudiante en los programas virtuales, a partir del acompañamiento y seguimiento psicológico educativo y académico al estudiante, en procura de su continuidad en la Universidad Piloto de Colombia.</a:t>
            </a:r>
          </a:p>
        </p:txBody>
      </p:sp>
    </p:spTree>
    <p:extLst>
      <p:ext uri="{BB962C8B-B14F-4D97-AF65-F5344CB8AC3E}">
        <p14:creationId xmlns:p14="http://schemas.microsoft.com/office/powerpoint/2010/main" val="303227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74472" y="1196829"/>
            <a:ext cx="7384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10" dirty="0">
                <a:ln w="11430"/>
                <a:solidFill>
                  <a:srgbClr val="004F7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utura Md BT"/>
              </a:rPr>
              <a:t>3. ACTIVIDADES PARA </a:t>
            </a:r>
            <a:r>
              <a:rPr lang="en-US" b="1" kern="10" dirty="0" smtClean="0">
                <a:ln w="11430"/>
                <a:solidFill>
                  <a:srgbClr val="004F7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utura Md BT"/>
              </a:rPr>
              <a:t>EL SEGUIMIENTO </a:t>
            </a:r>
            <a:r>
              <a:rPr lang="en-US" b="1" kern="10" dirty="0">
                <a:ln w="11430"/>
                <a:solidFill>
                  <a:srgbClr val="004F7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utura Md BT"/>
              </a:rPr>
              <a:t>AL ESTUDIANTE</a:t>
            </a:r>
            <a:endParaRPr lang="en-US" b="1" kern="10" dirty="0">
              <a:ln w="11430"/>
              <a:solidFill>
                <a:srgbClr val="004F7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utura Md BT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155807"/>
              </p:ext>
            </p:extLst>
          </p:nvPr>
        </p:nvGraphicFramePr>
        <p:xfrm>
          <a:off x="414869" y="1735492"/>
          <a:ext cx="8204200" cy="4419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262466"/>
                <a:gridCol w="4741334"/>
                <a:gridCol w="1701800"/>
                <a:gridCol w="1498600"/>
              </a:tblGrid>
              <a:tr h="296506">
                <a:tc>
                  <a:txBody>
                    <a:bodyPr/>
                    <a:lstStyle/>
                    <a:p>
                      <a:pPr algn="ctr"/>
                      <a:endParaRPr lang="es-ES" sz="13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u="none" strike="noStrike" kern="1200" baseline="0" dirty="0" smtClean="0"/>
                        <a:t> ACTIVIDADES</a:t>
                      </a:r>
                      <a:endParaRPr lang="es-ES" sz="13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/>
                        <a:t>RESPONSABLE</a:t>
                      </a:r>
                      <a:endParaRPr lang="es-ES" sz="13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 smtClean="0"/>
                        <a:t>DOCUMENTO Y/O REGISTRO</a:t>
                      </a:r>
                      <a:endParaRPr lang="es-ES" sz="13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72799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rgbClr val="595959"/>
                          </a:solidFill>
                        </a:rPr>
                        <a:t>1</a:t>
                      </a:r>
                      <a:endParaRPr lang="es-ES" sz="1400" b="1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El programa académico solicita al estudiante diligenciar la Encuesta de Caracterización de Perfil del Estudiante, localizada en el curso de inducción a la modalidad virtual.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Orientador Universitario del Programa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Encuesta en Línea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237239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2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El estudiante diligencia la Encuesta de Caracterización de Perfil del Estudiante.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Estudiante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Encuesta en Línea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3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El programa académico diligencia el viernes de cada semana el listado de inasistencia al curso virtual (generado por la plataforma de cursos).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Docente del curso virtual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Listado de inasistencia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4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El programa revisa el lunes de cada semana el listado de inasistencia estudiantil y lo remite a la mesa de servicio para contactar al estudiante.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Orientador Universitario del Programa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Correo electrónico con el requerimiento de contacto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5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La mesa de servicio, contacta al estudiante virtual, genera un reporte de las causas por las cuales el estudiante no ha participado en el curso virtual y acuerdos a que se compromete.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Auxiliar de mesa de servicio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Reporte de causas de inasistencia y acuerdos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6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La mesa de servicio envía al programa el reporte de causas de inasistencia del estudiante y acuerdos establecidos.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Auxiliar de mesa de servicio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Correo electrónico 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7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El programa remite al docente del curso virtual el reporte de acuerdos establecidos con el estudiante para su seguimiento.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Orientador Universitario del Programa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Correo electrónico a través del curso virtual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62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74472" y="1196829"/>
            <a:ext cx="7384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10" dirty="0">
                <a:ln w="11430"/>
                <a:solidFill>
                  <a:srgbClr val="004F7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utura Md BT"/>
              </a:rPr>
              <a:t>3. ACTIVIDADES PARA </a:t>
            </a:r>
            <a:r>
              <a:rPr lang="en-US" b="1" kern="10" dirty="0" smtClean="0">
                <a:ln w="11430"/>
                <a:solidFill>
                  <a:srgbClr val="004F7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utura Md BT"/>
              </a:rPr>
              <a:t>EL SEGUIMIENTO </a:t>
            </a:r>
            <a:r>
              <a:rPr lang="en-US" b="1" kern="10" dirty="0">
                <a:ln w="11430"/>
                <a:solidFill>
                  <a:srgbClr val="004F7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utura Md BT"/>
              </a:rPr>
              <a:t>AL ESTUDIANTE</a:t>
            </a:r>
            <a:endParaRPr lang="en-US" b="1" kern="10" dirty="0">
              <a:ln w="11430"/>
              <a:solidFill>
                <a:srgbClr val="004F7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utura Md BT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78029"/>
              </p:ext>
            </p:extLst>
          </p:nvPr>
        </p:nvGraphicFramePr>
        <p:xfrm>
          <a:off x="414869" y="1718558"/>
          <a:ext cx="8204200" cy="4511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380998"/>
                <a:gridCol w="4411133"/>
                <a:gridCol w="1422400"/>
                <a:gridCol w="1989669"/>
              </a:tblGrid>
              <a:tr h="296506">
                <a:tc>
                  <a:txBody>
                    <a:bodyPr/>
                    <a:lstStyle/>
                    <a:p>
                      <a:pPr algn="ctr"/>
                      <a:endParaRPr lang="es-ES" sz="13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u="none" strike="noStrike" kern="1200" baseline="0" smtClean="0"/>
                        <a:t> ACTIVIDADES</a:t>
                      </a:r>
                      <a:endParaRPr lang="es-ES" sz="13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smtClean="0"/>
                        <a:t>RESPONSABLE</a:t>
                      </a:r>
                      <a:endParaRPr lang="es-ES" sz="13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smtClean="0"/>
                        <a:t>DOCUMENTO Y/O REGISTRO</a:t>
                      </a:r>
                      <a:endParaRPr lang="es-ES" sz="13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72799">
                <a:tc>
                  <a:txBody>
                    <a:bodyPr/>
                    <a:lstStyle/>
                    <a:p>
                      <a:r>
                        <a:rPr lang="es-ES" sz="1400" smtClean="0">
                          <a:solidFill>
                            <a:srgbClr val="595959"/>
                          </a:solidFill>
                        </a:rPr>
                        <a:t>8</a:t>
                      </a:r>
                      <a:endParaRPr lang="es-ES" sz="1400" b="1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smtClean="0">
                          <a:solidFill>
                            <a:srgbClr val="595959"/>
                          </a:solidFill>
                        </a:rPr>
                        <a:t>El programa académico en el siguiente reporte semanal del listado de inasistencia al curso virtual, adicionalmente señala los estudiantes que incumplieron los acuerdos.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Docente del curso virtual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Listado de inasistencia con observaciones</a:t>
                      </a:r>
                    </a:p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/>
                      </a:r>
                      <a:br>
                        <a:rPr lang="es-ES" sz="1200" dirty="0" smtClean="0">
                          <a:solidFill>
                            <a:srgbClr val="595959"/>
                          </a:solidFill>
                        </a:rPr>
                      </a:br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Correo electrónico 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237239">
                <a:tc>
                  <a:txBody>
                    <a:bodyPr/>
                    <a:lstStyle/>
                    <a:p>
                      <a:r>
                        <a:rPr lang="es-ES" sz="1200" smtClean="0">
                          <a:solidFill>
                            <a:srgbClr val="595959"/>
                          </a:solidFill>
                        </a:rPr>
                        <a:t>9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El programa revisa el nuevo reporte semanal del listado de inasistencia estudiantil y lo remite a la mesa de servicio para contactar al estudiante.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Orientador Universitario del Programa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solidFill>
                          <a:srgbClr val="595959"/>
                        </a:solidFill>
                      </a:endParaRPr>
                    </a:p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Correo electrónico 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smtClean="0">
                          <a:solidFill>
                            <a:srgbClr val="595959"/>
                          </a:solidFill>
                        </a:rPr>
                        <a:t>10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Mesa de ayuda repite los pasos 5 y 6.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Auxiliar de mesa de servicio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smtClean="0">
                          <a:solidFill>
                            <a:srgbClr val="595959"/>
                          </a:solidFill>
                        </a:rPr>
                        <a:t>11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El programa analiza el nuevo reporte semanal de inasistencia estudiantil y acuerdos no cumplidos y contacta al estudiante para valorar y coordinar la remisión voluntariamente a acompañamiento de psicología educativo ó, acompañamiento académico.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Orientador Universitario del Programa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Mensaje a través del aula virtual.</a:t>
                      </a:r>
                    </a:p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Formulario de aceptación del estudiante.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smtClean="0">
                          <a:solidFill>
                            <a:srgbClr val="595959"/>
                          </a:solidFill>
                        </a:rPr>
                        <a:t>12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El programa coordina con las áreas respectivas el acompañamiento respectivo al estudiante y los reportes de acompañamiento.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Orientador Universitario del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Correo electrónico/</a:t>
                      </a:r>
                      <a:r>
                        <a:rPr lang="es-ES" sz="1200" dirty="0" err="1" smtClean="0">
                          <a:solidFill>
                            <a:srgbClr val="595959"/>
                          </a:solidFill>
                        </a:rPr>
                        <a:t>Agendamiento</a:t>
                      </a:r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 en línea/Reporte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smtClean="0">
                          <a:solidFill>
                            <a:srgbClr val="595959"/>
                          </a:solidFill>
                        </a:rPr>
                        <a:t>13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Se repiten semanalmente los pasos 7, 8, 9 y 12.</a:t>
                      </a:r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rgbClr val="595959"/>
                          </a:solidFill>
                        </a:rPr>
                        <a:t>Orientador Universitario del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Conector recto 4"/>
          <p:cNvCxnSpPr/>
          <p:nvPr/>
        </p:nvCxnSpPr>
        <p:spPr>
          <a:xfrm>
            <a:off x="6858000" y="2717804"/>
            <a:ext cx="1464733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702516"/>
      </p:ext>
    </p:extLst>
  </p:cSld>
  <p:clrMapOvr>
    <a:masterClrMapping/>
  </p:clrMapOvr>
</p:sld>
</file>

<file path=ppt/theme/theme1.xml><?xml version="1.0" encoding="utf-8"?>
<a:theme xmlns:a="http://schemas.openxmlformats.org/drawingml/2006/main" name="disen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93173E1E2079419F14621DF6ED3AE9" ma:contentTypeVersion="" ma:contentTypeDescription="Crear nuevo documento." ma:contentTypeScope="" ma:versionID="8ca52671c004d31b4e79f8519b20695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b44ae121c3e87320b5deb27c474a6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F59981-57D3-4D87-B4DA-475B22028BF4}"/>
</file>

<file path=customXml/itemProps2.xml><?xml version="1.0" encoding="utf-8"?>
<ds:datastoreItem xmlns:ds="http://schemas.openxmlformats.org/officeDocument/2006/customXml" ds:itemID="{7DAE898B-D617-4F72-82F8-4C20D19222B7}"/>
</file>

<file path=customXml/itemProps3.xml><?xml version="1.0" encoding="utf-8"?>
<ds:datastoreItem xmlns:ds="http://schemas.openxmlformats.org/officeDocument/2006/customXml" ds:itemID="{58C8FBB2-40DE-4960-9261-CAA6036A29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534</Words>
  <Application>Microsoft Macintosh PowerPoint</Application>
  <PresentationFormat>Presentación en pantalla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diseno1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Piloto de Colombia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Nestor Triviño</dc:creator>
  <cp:lastModifiedBy>Nestor Triviño</cp:lastModifiedBy>
  <cp:revision>291</cp:revision>
  <dcterms:created xsi:type="dcterms:W3CDTF">2014-09-04T18:51:51Z</dcterms:created>
  <dcterms:modified xsi:type="dcterms:W3CDTF">2014-09-18T18:57:28Z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0x0101006393173E1E2079419F14621DF6ED3AE9</vt:lpwstr>
  </property>
</Properties>
</file>